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8" r:id="rId4"/>
    <p:sldMasterId id="2147483689" r:id="rId5"/>
    <p:sldMasterId id="214748369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y="5143500" cx="9144000"/>
  <p:notesSz cx="6858000" cy="9144000"/>
  <p:embeddedFontLst>
    <p:embeddedFont>
      <p:font typeface="Montserrat SemiBold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Roboto Medium"/>
      <p:regular r:id="rId37"/>
      <p:bold r:id="rId38"/>
      <p:italic r:id="rId39"/>
      <p:boldItalic r:id="rId40"/>
    </p:embeddedFont>
    <p:embeddedFont>
      <p:font typeface="Montserrat"/>
      <p:regular r:id="rId41"/>
      <p:bold r:id="rId42"/>
      <p:italic r:id="rId43"/>
      <p:boldItalic r:id="rId44"/>
    </p:embeddedFont>
    <p:embeddedFont>
      <p:font typeface="Montserrat Light"/>
      <p:regular r:id="rId45"/>
      <p:bold r:id="rId46"/>
      <p:italic r:id="rId47"/>
      <p:boldItalic r:id="rId48"/>
    </p:embeddedFont>
    <p:embeddedFont>
      <p:font typeface="Barlow Medium"/>
      <p:regular r:id="rId49"/>
      <p:bold r:id="rId50"/>
      <p:italic r:id="rId51"/>
      <p:boldItalic r:id="rId52"/>
    </p:embeddedFont>
    <p:embeddedFont>
      <p:font typeface="Barlow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boldItalic.fntdata"/><Relationship Id="rId42" Type="http://schemas.openxmlformats.org/officeDocument/2006/relationships/font" Target="fonts/Montserrat-bold.fntdata"/><Relationship Id="rId41" Type="http://schemas.openxmlformats.org/officeDocument/2006/relationships/font" Target="fonts/Montserrat-regular.fntdata"/><Relationship Id="rId44" Type="http://schemas.openxmlformats.org/officeDocument/2006/relationships/font" Target="fonts/Montserrat-boldItalic.fntdata"/><Relationship Id="rId43" Type="http://schemas.openxmlformats.org/officeDocument/2006/relationships/font" Target="fonts/Montserrat-italic.fntdata"/><Relationship Id="rId46" Type="http://schemas.openxmlformats.org/officeDocument/2006/relationships/font" Target="fonts/MontserratLight-bold.fntdata"/><Relationship Id="rId45" Type="http://schemas.openxmlformats.org/officeDocument/2006/relationships/font" Target="fonts/MontserratLight-regular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MontserratLight-boldItalic.fntdata"/><Relationship Id="rId47" Type="http://schemas.openxmlformats.org/officeDocument/2006/relationships/font" Target="fonts/MontserratLight-italic.fntdata"/><Relationship Id="rId49" Type="http://schemas.openxmlformats.org/officeDocument/2006/relationships/font" Target="fonts/BarlowMedium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MontserratSemiBold-italic.fntdata"/><Relationship Id="rId30" Type="http://schemas.openxmlformats.org/officeDocument/2006/relationships/font" Target="fonts/MontserratSemiBold-bold.fntdata"/><Relationship Id="rId33" Type="http://schemas.openxmlformats.org/officeDocument/2006/relationships/font" Target="fonts/Roboto-regular.fntdata"/><Relationship Id="rId32" Type="http://schemas.openxmlformats.org/officeDocument/2006/relationships/font" Target="fonts/MontserratSemiBold-boldItalic.fntdata"/><Relationship Id="rId35" Type="http://schemas.openxmlformats.org/officeDocument/2006/relationships/font" Target="fonts/Roboto-italic.fntdata"/><Relationship Id="rId34" Type="http://schemas.openxmlformats.org/officeDocument/2006/relationships/font" Target="fonts/Roboto-bold.fntdata"/><Relationship Id="rId37" Type="http://schemas.openxmlformats.org/officeDocument/2006/relationships/font" Target="fonts/RobotoMedium-regular.fntdata"/><Relationship Id="rId36" Type="http://schemas.openxmlformats.org/officeDocument/2006/relationships/font" Target="fonts/Roboto-boldItalic.fntdata"/><Relationship Id="rId39" Type="http://schemas.openxmlformats.org/officeDocument/2006/relationships/font" Target="fonts/RobotoMedium-italic.fntdata"/><Relationship Id="rId38" Type="http://schemas.openxmlformats.org/officeDocument/2006/relationships/font" Target="fonts/RobotoMedium-bold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font" Target="fonts/MontserratSemiBold-regular.fntdata"/><Relationship Id="rId51" Type="http://schemas.openxmlformats.org/officeDocument/2006/relationships/font" Target="fonts/BarlowMedium-italic.fntdata"/><Relationship Id="rId50" Type="http://schemas.openxmlformats.org/officeDocument/2006/relationships/font" Target="fonts/BarlowMedium-bold.fntdata"/><Relationship Id="rId53" Type="http://schemas.openxmlformats.org/officeDocument/2006/relationships/font" Target="fonts/Barlow-regular.fntdata"/><Relationship Id="rId52" Type="http://schemas.openxmlformats.org/officeDocument/2006/relationships/font" Target="fonts/BarlowMedium-boldItalic.fntdata"/><Relationship Id="rId11" Type="http://schemas.openxmlformats.org/officeDocument/2006/relationships/slide" Target="slides/slide4.xml"/><Relationship Id="rId55" Type="http://schemas.openxmlformats.org/officeDocument/2006/relationships/font" Target="fonts/Barlow-italic.fntdata"/><Relationship Id="rId10" Type="http://schemas.openxmlformats.org/officeDocument/2006/relationships/slide" Target="slides/slide3.xml"/><Relationship Id="rId54" Type="http://schemas.openxmlformats.org/officeDocument/2006/relationships/font" Target="fonts/Barlow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56" Type="http://schemas.openxmlformats.org/officeDocument/2006/relationships/font" Target="fonts/Barlow-bold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0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2bafeffe81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22bafeffe81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e183c8d7b5_2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1e183c8d7b5_2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2bafeffe81_4_19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22bafeffe81_4_1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2bafeffe81_4_2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g22bafeffe81_4_2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2bafeffe81_4_2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22bafeffe81_4_2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22bafeffe81_4_2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22bafeffe81_4_2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22bafeffe81_2_4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5" name="Google Shape;405;g22bafeffe81_2_4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/>
              <a:t>conserver</a:t>
            </a:r>
            <a:endParaRPr/>
          </a:p>
        </p:txBody>
      </p:sp>
      <p:sp>
        <p:nvSpPr>
          <p:cNvPr id="406" name="Google Shape;406;g22bafeffe81_2_4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fr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2bafeffe81_4_1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22bafeffe81_4_1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2bafeffe81_4_2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g22bafeffe81_4_2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e183c8d7b5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g1e183c8d7b5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2e04974e6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g22e04974e6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2bafeffe81_2_2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Google Shape;203;g22bafeffe81_2_2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/>
              <a:t>conserver</a:t>
            </a:r>
            <a:endParaRPr/>
          </a:p>
        </p:txBody>
      </p:sp>
      <p:sp>
        <p:nvSpPr>
          <p:cNvPr id="204" name="Google Shape;204;g22bafeffe81_2_29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fr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2bafeffe81_4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2bafeffe81_4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2bafeffe81_4_4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5" name="Google Shape;465;g22bafeffe81_4_4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/>
              <a:t>conserver</a:t>
            </a:r>
            <a:endParaRPr/>
          </a:p>
        </p:txBody>
      </p:sp>
      <p:sp>
        <p:nvSpPr>
          <p:cNvPr id="466" name="Google Shape;466;g22bafeffe81_4_40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fr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2bafeffe81_4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22bafeffe81_4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22bafeffe81_4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2bafeffe81_2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g22bafeffe81_2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2bafeffe81_2_4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g22bafeffe81_2_4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fr"/>
              <a:t>conserver</a:t>
            </a:r>
            <a:endParaRPr/>
          </a:p>
        </p:txBody>
      </p:sp>
      <p:sp>
        <p:nvSpPr>
          <p:cNvPr id="300" name="Google Shape;300;g22bafeffe81_2_40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fr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2bafeffe81_2_1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22bafeffe81_2_1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2bafeffe81_4_2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22bafeffe81_4_2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2bafeffe81_4_1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g22bafeffe81_4_1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2bafeffe81_4_18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g22bafeffe81_4_1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 1">
  <p:cSld name="Diapositive de titr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6965156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"/>
              <a:buNone/>
              <a:defRPr b="0" i="0" sz="3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15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ontserrat"/>
              <a:buNone/>
              <a:defRPr b="0" i="0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0" i="0" sz="3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17500" lvl="2" marL="1371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"/>
              <a:buNone/>
              <a:defRPr b="0" i="0" sz="3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2" name="Google Shape;82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3" name="Google Shape;83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4" name="Google Shape;84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ontserrat"/>
              <a:buNone/>
              <a:defRPr b="0" i="0" sz="4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20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8" name="Google Shape;88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9" name="Google Shape;89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90" name="Google Shape;90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"/>
              <a:buNone/>
              <a:defRPr b="0" i="0" sz="3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21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94" name="Google Shape;94;p21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95" name="Google Shape;95;p2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96" name="Google Shape;96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97" name="Google Shape;97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"/>
              <a:buNone/>
              <a:defRPr b="0" i="0" sz="3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2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01" name="Google Shape;101;p22"/>
          <p:cNvSpPr txBox="1"/>
          <p:nvPr>
            <p:ph idx="2" type="body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02" name="Google Shape;102;p22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03" name="Google Shape;103;p22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04" name="Google Shape;104;p2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05" name="Google Shape;105;p2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06" name="Google Shape;106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"/>
              <a:buNone/>
              <a:defRPr b="0" i="0" sz="3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10" name="Google Shape;110;p2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11" name="Google Shape;111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14" name="Google Shape;114;p2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15" name="Google Shape;115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5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25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238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238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238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238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238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19" name="Google Shape;119;p25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20" name="Google Shape;120;p2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21" name="Google Shape;121;p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22" name="Google Shape;122;p2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6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26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26" name="Google Shape;126;p26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27" name="Google Shape;127;p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28" name="Google Shape;128;p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29" name="Google Shape;129;p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"/>
              <a:buNone/>
              <a:defRPr b="0" i="0" sz="3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27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33" name="Google Shape;133;p2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34" name="Google Shape;134;p2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35" name="Google Shape;135;p2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"/>
              <a:buNone/>
              <a:defRPr b="0" i="0" sz="3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Google Shape;138;p28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39" name="Google Shape;139;p2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40" name="Google Shape;140;p2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141" name="Google Shape;141;p2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de titre - Agenda">
  <p:cSld name="Title Slide_3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0"/>
          <p:cNvSpPr/>
          <p:nvPr/>
        </p:nvSpPr>
        <p:spPr>
          <a:xfrm>
            <a:off x="4090103" y="237931"/>
            <a:ext cx="4815900" cy="4667700"/>
          </a:xfrm>
          <a:prstGeom prst="roundRect">
            <a:avLst>
              <a:gd fmla="val 957" name="adj"/>
            </a:avLst>
          </a:pr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6" name="Google Shape;146;p30"/>
          <p:cNvGrpSpPr/>
          <p:nvPr/>
        </p:nvGrpSpPr>
        <p:grpSpPr>
          <a:xfrm>
            <a:off x="2371023" y="237931"/>
            <a:ext cx="1971052" cy="4667556"/>
            <a:chOff x="2423160" y="0"/>
            <a:chExt cx="4191944" cy="6858002"/>
          </a:xfrm>
        </p:grpSpPr>
        <p:sp>
          <p:nvSpPr>
            <p:cNvPr id="147" name="Google Shape;147;p30"/>
            <p:cNvSpPr/>
            <p:nvPr/>
          </p:nvSpPr>
          <p:spPr>
            <a:xfrm rot="5400000">
              <a:off x="2918354" y="3161252"/>
              <a:ext cx="6858000" cy="535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0" rotWithShape="0" algn="l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8" name="Google Shape;148;p30"/>
            <p:cNvSpPr/>
            <p:nvPr/>
          </p:nvSpPr>
          <p:spPr>
            <a:xfrm>
              <a:off x="2423160" y="0"/>
              <a:ext cx="3656700" cy="6858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49" name="Google Shape;149;p30"/>
          <p:cNvPicPr preferRelativeResize="0"/>
          <p:nvPr/>
        </p:nvPicPr>
        <p:blipFill rotWithShape="1">
          <a:blip r:embed="rId2">
            <a:alphaModFix/>
          </a:blip>
          <a:srcRect b="6126" l="5304" r="11292" t="6353"/>
          <a:stretch/>
        </p:blipFill>
        <p:spPr>
          <a:xfrm>
            <a:off x="4686300" y="565785"/>
            <a:ext cx="3823338" cy="4011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/>
          <p:nvPr>
            <p:ph idx="2" type="pic"/>
          </p:nvPr>
        </p:nvSpPr>
        <p:spPr>
          <a:xfrm>
            <a:off x="1890675" y="1266413"/>
            <a:ext cx="5591400" cy="3482700"/>
          </a:xfrm>
          <a:prstGeom prst="roundRect">
            <a:avLst>
              <a:gd fmla="val 1419" name="adj"/>
            </a:avLst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contenu 1">
  <p:cSld name="Title Slide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3"/>
          <p:cNvSpPr/>
          <p:nvPr/>
        </p:nvSpPr>
        <p:spPr>
          <a:xfrm>
            <a:off x="0" y="0"/>
            <a:ext cx="9144000" cy="51435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F9F7FC">
                  <a:alpha val="0"/>
                </a:srgbClr>
              </a:gs>
              <a:gs pos="55000">
                <a:srgbClr val="F9F7FC"/>
              </a:gs>
              <a:gs pos="100000">
                <a:srgbClr val="F9F7FC"/>
              </a:gs>
            </a:gsLst>
            <a:lin ang="300012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5" name="Google Shape;15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08" y="398159"/>
            <a:ext cx="9144000" cy="209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ge de titre - Agenda">
  <p:cSld name="Title Slide_3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4"/>
          <p:cNvSpPr/>
          <p:nvPr/>
        </p:nvSpPr>
        <p:spPr>
          <a:xfrm>
            <a:off x="4090103" y="237931"/>
            <a:ext cx="4815900" cy="4667700"/>
          </a:xfrm>
          <a:prstGeom prst="roundRect">
            <a:avLst>
              <a:gd fmla="val 957" name="adj"/>
            </a:avLst>
          </a:pr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58" name="Google Shape;158;p34"/>
          <p:cNvGrpSpPr/>
          <p:nvPr/>
        </p:nvGrpSpPr>
        <p:grpSpPr>
          <a:xfrm>
            <a:off x="2371023" y="237931"/>
            <a:ext cx="1971052" cy="4667556"/>
            <a:chOff x="2423160" y="0"/>
            <a:chExt cx="4191944" cy="6858002"/>
          </a:xfrm>
        </p:grpSpPr>
        <p:sp>
          <p:nvSpPr>
            <p:cNvPr id="159" name="Google Shape;159;p34"/>
            <p:cNvSpPr/>
            <p:nvPr/>
          </p:nvSpPr>
          <p:spPr>
            <a:xfrm rot="5400000">
              <a:off x="2918354" y="3161252"/>
              <a:ext cx="6858000" cy="535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  <a:effectLst>
              <a:outerShdw blurRad="1270000" rotWithShape="0" algn="l">
                <a:srgbClr val="000000">
                  <a:alpha val="20000"/>
                </a:srgbClr>
              </a:outerShdw>
            </a:effectLst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0" name="Google Shape;160;p34"/>
            <p:cNvSpPr/>
            <p:nvPr/>
          </p:nvSpPr>
          <p:spPr>
            <a:xfrm>
              <a:off x="2423160" y="0"/>
              <a:ext cx="3656700" cy="68580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Roboto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161" name="Google Shape;161;p34"/>
          <p:cNvPicPr preferRelativeResize="0"/>
          <p:nvPr/>
        </p:nvPicPr>
        <p:blipFill rotWithShape="1">
          <a:blip r:embed="rId2">
            <a:alphaModFix/>
          </a:blip>
          <a:srcRect b="6126" l="5304" r="11292" t="6353"/>
          <a:stretch/>
        </p:blipFill>
        <p:spPr>
          <a:xfrm>
            <a:off x="4686300" y="565785"/>
            <a:ext cx="3823338" cy="4011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contenu avec titre">
  <p:cSld name="Title Slide_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5"/>
          <p:cNvSpPr/>
          <p:nvPr/>
        </p:nvSpPr>
        <p:spPr>
          <a:xfrm>
            <a:off x="0" y="0"/>
            <a:ext cx="9144000" cy="51435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F9F7FC">
                  <a:alpha val="0"/>
                </a:srgbClr>
              </a:gs>
              <a:gs pos="55000">
                <a:srgbClr val="F9F7FC"/>
              </a:gs>
              <a:gs pos="100000">
                <a:srgbClr val="F9F7FC"/>
              </a:gs>
            </a:gsLst>
            <a:lin ang="300012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4" name="Google Shape;164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08" y="398159"/>
            <a:ext cx="9144000" cy="2095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5"/>
          <p:cNvSpPr txBox="1"/>
          <p:nvPr>
            <p:ph type="title"/>
          </p:nvPr>
        </p:nvSpPr>
        <p:spPr>
          <a:xfrm>
            <a:off x="573925" y="491350"/>
            <a:ext cx="83337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  <a:defRPr b="1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contenu 2">
  <p:cSld name="Title Slide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6"/>
          <p:cNvSpPr/>
          <p:nvPr/>
        </p:nvSpPr>
        <p:spPr>
          <a:xfrm>
            <a:off x="0" y="0"/>
            <a:ext cx="9144000" cy="51435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F9F7FC">
                  <a:alpha val="0"/>
                </a:srgbClr>
              </a:gs>
              <a:gs pos="55000">
                <a:srgbClr val="F9F7FC"/>
              </a:gs>
              <a:gs pos="100000">
                <a:srgbClr val="F9F7FC"/>
              </a:gs>
            </a:gsLst>
            <a:lin ang="300012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36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rgbClr val="FA2957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9" name="Google Shape;169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08" y="398159"/>
            <a:ext cx="9144000" cy="209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contenu 2 avec titre">
  <p:cSld name="Title Slide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7"/>
          <p:cNvSpPr/>
          <p:nvPr/>
        </p:nvSpPr>
        <p:spPr>
          <a:xfrm>
            <a:off x="0" y="0"/>
            <a:ext cx="9144000" cy="51435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F9F7FC">
                  <a:alpha val="0"/>
                </a:srgbClr>
              </a:gs>
              <a:gs pos="55000">
                <a:srgbClr val="F9F7FC"/>
              </a:gs>
              <a:gs pos="100000">
                <a:srgbClr val="F9F7FC"/>
              </a:gs>
            </a:gsLst>
            <a:lin ang="300012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2" name="Google Shape;172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08" y="398159"/>
            <a:ext cx="9144000" cy="2095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7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rgbClr val="FA2957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7"/>
          <p:cNvSpPr txBox="1"/>
          <p:nvPr>
            <p:ph type="title"/>
          </p:nvPr>
        </p:nvSpPr>
        <p:spPr>
          <a:xfrm>
            <a:off x="573925" y="491350"/>
            <a:ext cx="8333700" cy="24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8"/>
          <p:cNvSpPr/>
          <p:nvPr/>
        </p:nvSpPr>
        <p:spPr>
          <a:xfrm>
            <a:off x="0" y="0"/>
            <a:ext cx="9144000" cy="51435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F9F7FC">
                  <a:alpha val="0"/>
                </a:srgbClr>
              </a:gs>
              <a:gs pos="55000">
                <a:srgbClr val="F9F7FC"/>
              </a:gs>
              <a:gs pos="100000">
                <a:srgbClr val="F9F7FC"/>
              </a:gs>
            </a:gsLst>
            <a:lin ang="300012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 2">
  <p:cSld name="Title Slide_6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position personnalisée">
  <p:cSld name="Disposition personnalisée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1"/>
          <p:cNvSpPr/>
          <p:nvPr>
            <p:ph idx="2" type="pic"/>
          </p:nvPr>
        </p:nvSpPr>
        <p:spPr>
          <a:xfrm>
            <a:off x="5873400" y="56"/>
            <a:ext cx="32706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Slide">
  <p:cSld name="2_Title Slide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2"/>
          <p:cNvSpPr/>
          <p:nvPr>
            <p:ph idx="2" type="pic"/>
          </p:nvPr>
        </p:nvSpPr>
        <p:spPr>
          <a:xfrm>
            <a:off x="1890675" y="1266413"/>
            <a:ext cx="5591400" cy="3482700"/>
          </a:xfrm>
          <a:prstGeom prst="roundRect">
            <a:avLst>
              <a:gd fmla="val 1419" name="adj"/>
            </a:avLst>
          </a:prstGeom>
          <a:noFill/>
          <a:ln>
            <a:noFill/>
          </a:ln>
        </p:spPr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" name="Google Shape;186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7" name="Google Shape;187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28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ontserrat"/>
              <a:buNone/>
              <a:defRPr b="0" i="0" sz="33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hyperlink" Target="https://github.com/padok-team/dojo-terrafor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Relationship Id="rId4" Type="http://schemas.openxmlformats.org/officeDocument/2006/relationships/hyperlink" Target="https://docs.google.com/forms/d/e/1FAIpQLSfUMFs6wwfLgoCovMNS3dYJCnJBqTNtqu5X_gCe-uE_meDZXg/viewform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26.png"/><Relationship Id="rId10" Type="http://schemas.openxmlformats.org/officeDocument/2006/relationships/image" Target="../media/image5.png"/><Relationship Id="rId13" Type="http://schemas.openxmlformats.org/officeDocument/2006/relationships/image" Target="../media/image14.png"/><Relationship Id="rId12" Type="http://schemas.openxmlformats.org/officeDocument/2006/relationships/image" Target="../media/image18.png"/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16.png"/><Relationship Id="rId14" Type="http://schemas.openxmlformats.org/officeDocument/2006/relationships/image" Target="../media/image19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Relationship Id="rId7" Type="http://schemas.openxmlformats.org/officeDocument/2006/relationships/image" Target="../media/image6.png"/><Relationship Id="rId8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8.png"/><Relationship Id="rId5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4"/>
          <p:cNvSpPr/>
          <p:nvPr/>
        </p:nvSpPr>
        <p:spPr>
          <a:xfrm>
            <a:off x="4353925" y="203025"/>
            <a:ext cx="4590900" cy="4700100"/>
          </a:xfrm>
          <a:prstGeom prst="round2DiagRect">
            <a:avLst>
              <a:gd fmla="val 16667" name="adj1"/>
              <a:gd fmla="val 0" name="adj2"/>
            </a:avLst>
          </a:prstGeom>
          <a:gradFill>
            <a:gsLst>
              <a:gs pos="0">
                <a:srgbClr val="FA2963"/>
              </a:gs>
              <a:gs pos="100000">
                <a:srgbClr val="6B1DFD"/>
              </a:gs>
            </a:gsLst>
            <a:lin ang="2399547" scaled="0"/>
          </a:gradFill>
          <a:ln cap="flat" cmpd="sng" w="9525">
            <a:solidFill>
              <a:srgbClr val="E5DC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44"/>
          <p:cNvSpPr txBox="1"/>
          <p:nvPr/>
        </p:nvSpPr>
        <p:spPr>
          <a:xfrm>
            <a:off x="238913" y="585100"/>
            <a:ext cx="3819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Dojo Terraform</a:t>
            </a:r>
            <a:endParaRPr sz="2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194" name="Google Shape;194;p44"/>
          <p:cNvSpPr/>
          <p:nvPr/>
        </p:nvSpPr>
        <p:spPr>
          <a:xfrm>
            <a:off x="238925" y="4509677"/>
            <a:ext cx="1215000" cy="393600"/>
          </a:xfrm>
          <a:prstGeom prst="roundRect">
            <a:avLst>
              <a:gd fmla="val 8894" name="adj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700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" sz="1200">
                <a:solidFill>
                  <a:srgbClr val="7236E2"/>
                </a:solidFill>
                <a:latin typeface="Montserrat"/>
                <a:ea typeface="Montserrat"/>
                <a:cs typeface="Montserrat"/>
                <a:sym typeface="Montserrat"/>
              </a:rPr>
              <a:t>20/04/</a:t>
            </a:r>
            <a:r>
              <a:rPr i="1" lang="fr" sz="1200" u="none" cap="none" strike="noStrike">
                <a:solidFill>
                  <a:srgbClr val="7236E2"/>
                </a:solidFill>
                <a:latin typeface="Montserrat"/>
                <a:ea typeface="Montserrat"/>
                <a:cs typeface="Montserrat"/>
                <a:sym typeface="Montserrat"/>
              </a:rPr>
              <a:t>202</a:t>
            </a:r>
            <a:r>
              <a:rPr i="1" lang="fr" sz="1200">
                <a:solidFill>
                  <a:srgbClr val="7236E2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i="1" sz="1200">
              <a:solidFill>
                <a:srgbClr val="7236E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" name="Google Shape;195;p44"/>
          <p:cNvSpPr txBox="1"/>
          <p:nvPr/>
        </p:nvSpPr>
        <p:spPr>
          <a:xfrm>
            <a:off x="7455800" y="4804200"/>
            <a:ext cx="17814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Confidentiel - Ne pas partager</a:t>
            </a:r>
            <a:endParaRPr b="1" sz="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96" name="Google Shape;196;p44"/>
          <p:cNvCxnSpPr/>
          <p:nvPr/>
        </p:nvCxnSpPr>
        <p:spPr>
          <a:xfrm>
            <a:off x="3" y="1237332"/>
            <a:ext cx="3761700" cy="600"/>
          </a:xfrm>
          <a:prstGeom prst="curvedConnector3">
            <a:avLst>
              <a:gd fmla="val 50000" name="adj1"/>
            </a:avLst>
          </a:prstGeom>
          <a:noFill/>
          <a:ln cap="rnd" cmpd="sng" w="25400">
            <a:solidFill>
              <a:srgbClr val="7236E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7" name="Google Shape;19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0988" y="766475"/>
            <a:ext cx="4593762" cy="3743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88575" y="4608764"/>
            <a:ext cx="624974" cy="195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9338" y="1681344"/>
            <a:ext cx="2262875" cy="904481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4"/>
          <p:cNvSpPr/>
          <p:nvPr/>
        </p:nvSpPr>
        <p:spPr>
          <a:xfrm>
            <a:off x="2274925" y="2516475"/>
            <a:ext cx="251700" cy="339300"/>
          </a:xfrm>
          <a:prstGeom prst="mathMultiply">
            <a:avLst>
              <a:gd fmla="val 23520" name="adj1"/>
            </a:avLst>
          </a:prstGeom>
          <a:gradFill>
            <a:gsLst>
              <a:gs pos="0">
                <a:srgbClr val="7D1FFC"/>
              </a:gs>
              <a:gs pos="100000">
                <a:srgbClr val="F82971"/>
              </a:gs>
            </a:gsLst>
            <a:lin ang="1801379" scaled="0"/>
          </a:gradFill>
          <a:ln cap="flat" cmpd="sng" w="9525">
            <a:solidFill>
              <a:srgbClr val="E5DC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3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57" name="Google Shape;357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53"/>
          <p:cNvSpPr txBox="1"/>
          <p:nvPr/>
        </p:nvSpPr>
        <p:spPr>
          <a:xfrm>
            <a:off x="573922" y="500646"/>
            <a:ext cx="5934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Les locals</a:t>
            </a:r>
            <a:endParaRPr sz="1100"/>
          </a:p>
        </p:txBody>
      </p:sp>
      <p:sp>
        <p:nvSpPr>
          <p:cNvPr id="359" name="Google Shape;359;p53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0" name="Google Shape;360;p53"/>
          <p:cNvSpPr txBox="1"/>
          <p:nvPr>
            <p:ph type="title"/>
          </p:nvPr>
        </p:nvSpPr>
        <p:spPr>
          <a:xfrm>
            <a:off x="573925" y="836250"/>
            <a:ext cx="7982700" cy="264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locals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zone_name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”dojo.padok.school”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resource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"aws_route53_zone"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"this"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local.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zone_name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E5C07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4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6" name="Google Shape;366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54"/>
          <p:cNvSpPr txBox="1"/>
          <p:nvPr/>
        </p:nvSpPr>
        <p:spPr>
          <a:xfrm>
            <a:off x="573922" y="500646"/>
            <a:ext cx="5934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Les data</a:t>
            </a:r>
            <a:endParaRPr sz="1100"/>
          </a:p>
        </p:txBody>
      </p:sp>
      <p:sp>
        <p:nvSpPr>
          <p:cNvPr id="368" name="Google Shape;368;p54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9" name="Google Shape;369;p54"/>
          <p:cNvSpPr txBox="1"/>
          <p:nvPr>
            <p:ph type="title"/>
          </p:nvPr>
        </p:nvSpPr>
        <p:spPr>
          <a:xfrm>
            <a:off x="573925" y="836250"/>
            <a:ext cx="7982700" cy="264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"aws_route53_zone"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"this"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"dojo.padok.cloud."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resource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"aws_route53_record"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"this"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zone_id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data.aws_route53_zone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zone_id</a:t>
            </a:r>
            <a:endParaRPr sz="1050">
              <a:solidFill>
                <a:srgbClr val="E06C7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"example.dojo.padok.school"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type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"CNAME"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ttl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"300"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records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"padok.fr"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E5C07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5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75" name="Google Shape;375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5"/>
          <p:cNvSpPr txBox="1"/>
          <p:nvPr/>
        </p:nvSpPr>
        <p:spPr>
          <a:xfrm>
            <a:off x="573922" y="500646"/>
            <a:ext cx="5934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Les modules</a:t>
            </a:r>
            <a:endParaRPr sz="1100"/>
          </a:p>
        </p:txBody>
      </p:sp>
      <p:sp>
        <p:nvSpPr>
          <p:cNvPr id="377" name="Google Shape;377;p55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8" name="Google Shape;378;p55"/>
          <p:cNvSpPr txBox="1"/>
          <p:nvPr>
            <p:ph type="title"/>
          </p:nvPr>
        </p:nvSpPr>
        <p:spPr>
          <a:xfrm>
            <a:off x="573925" y="836250"/>
            <a:ext cx="3704400" cy="387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"my-awesome-dns"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source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"../../modules/my-dns-module"</a:t>
            </a:r>
            <a:endParaRPr sz="1050">
              <a:solidFill>
                <a:srgbClr val="E06C7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 = {</a:t>
            </a:r>
            <a:endParaRPr sz="1050">
              <a:solidFill>
                <a:srgbClr val="E06C7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“my-record”</a:t>
            </a:r>
            <a:endParaRPr sz="105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records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[...]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ttl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60</a:t>
            </a:r>
            <a:endParaRPr sz="105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“CNAME”</a:t>
            </a:r>
            <a:endParaRPr sz="1050">
              <a:solidFill>
                <a:srgbClr val="E06C7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	}</a:t>
            </a:r>
            <a:endParaRPr sz="1050">
              <a:solidFill>
                <a:srgbClr val="E06C7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E5C07B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9" name="Google Shape;379;p55"/>
          <p:cNvSpPr txBox="1"/>
          <p:nvPr/>
        </p:nvSpPr>
        <p:spPr>
          <a:xfrm>
            <a:off x="6643975" y="26427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55"/>
          <p:cNvSpPr txBox="1"/>
          <p:nvPr>
            <p:ph idx="2" type="title"/>
          </p:nvPr>
        </p:nvSpPr>
        <p:spPr>
          <a:xfrm>
            <a:off x="4916825" y="836250"/>
            <a:ext cx="3704400" cy="387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resource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"aws_route53_record"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"this"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zone_id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aws_route53_zone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zone_id</a:t>
            </a:r>
            <a:endParaRPr sz="1050">
              <a:solidFill>
                <a:srgbClr val="E06C7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var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type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var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ttl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tostring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ttl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records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var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E5C07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6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86" name="Google Shape;386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56"/>
          <p:cNvSpPr txBox="1"/>
          <p:nvPr/>
        </p:nvSpPr>
        <p:spPr>
          <a:xfrm>
            <a:off x="573922" y="500646"/>
            <a:ext cx="5934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Les variables</a:t>
            </a:r>
            <a:endParaRPr sz="1100"/>
          </a:p>
        </p:txBody>
      </p:sp>
      <p:sp>
        <p:nvSpPr>
          <p:cNvPr id="388" name="Google Shape;388;p56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9" name="Google Shape;389;p56"/>
          <p:cNvSpPr txBox="1"/>
          <p:nvPr>
            <p:ph type="title"/>
          </p:nvPr>
        </p:nvSpPr>
        <p:spPr>
          <a:xfrm>
            <a:off x="573925" y="836250"/>
            <a:ext cx="3704400" cy="264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resource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"aws_route53_record"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"this"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zone_id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aws_route53_zone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zone_id</a:t>
            </a:r>
            <a:endParaRPr sz="1050">
              <a:solidFill>
                <a:srgbClr val="E06C7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var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type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var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ttl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tostring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var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ttl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records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var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E5C07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0" name="Google Shape;390;p56"/>
          <p:cNvSpPr txBox="1"/>
          <p:nvPr/>
        </p:nvSpPr>
        <p:spPr>
          <a:xfrm>
            <a:off x="6643975" y="26427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56"/>
          <p:cNvSpPr txBox="1"/>
          <p:nvPr>
            <p:ph idx="2" type="title"/>
          </p:nvPr>
        </p:nvSpPr>
        <p:spPr>
          <a:xfrm>
            <a:off x="4916825" y="836250"/>
            <a:ext cx="3704400" cy="264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variable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"record"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type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object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({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endParaRPr sz="105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records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list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fr" sz="105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ttl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endParaRPr sz="105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C678DD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endParaRPr sz="1050">
              <a:solidFill>
                <a:srgbClr val="C678D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})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description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"An object representing the record to create."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E5C07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7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7" name="Google Shape;39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57"/>
          <p:cNvSpPr txBox="1"/>
          <p:nvPr/>
        </p:nvSpPr>
        <p:spPr>
          <a:xfrm>
            <a:off x="573922" y="500646"/>
            <a:ext cx="5934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Les outputs</a:t>
            </a:r>
            <a:endParaRPr sz="1100"/>
          </a:p>
        </p:txBody>
      </p:sp>
      <p:sp>
        <p:nvSpPr>
          <p:cNvPr id="399" name="Google Shape;399;p57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0" name="Google Shape;400;p57"/>
          <p:cNvSpPr txBox="1"/>
          <p:nvPr>
            <p:ph type="title"/>
          </p:nvPr>
        </p:nvSpPr>
        <p:spPr>
          <a:xfrm>
            <a:off x="573925" y="836250"/>
            <a:ext cx="3704400" cy="387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resource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"aws_route53_record"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"challenge"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zone_id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module.my-awesome-dns.zone_id</a:t>
            </a:r>
            <a:endParaRPr sz="1050">
              <a:solidFill>
                <a:srgbClr val="E06C7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"_acme-challenge.example.dojo.padok.school"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type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"TXT"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ttl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"60"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records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"h62uP8j08TOEbNzW7_a4Oh0n4hAMsLD5XFSZvV3z3Jk"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1" name="Google Shape;401;p57"/>
          <p:cNvSpPr txBox="1"/>
          <p:nvPr/>
        </p:nvSpPr>
        <p:spPr>
          <a:xfrm>
            <a:off x="6643975" y="26427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57"/>
          <p:cNvSpPr txBox="1"/>
          <p:nvPr>
            <p:ph idx="2" type="title"/>
          </p:nvPr>
        </p:nvSpPr>
        <p:spPr>
          <a:xfrm>
            <a:off x="4916825" y="836250"/>
            <a:ext cx="3704400" cy="387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output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"zone_id"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value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aws_route53_zone.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endParaRPr sz="1050">
              <a:solidFill>
                <a:srgbClr val="E06C7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description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"The ID of the DNS"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8"/>
          <p:cNvSpPr txBox="1"/>
          <p:nvPr/>
        </p:nvSpPr>
        <p:spPr>
          <a:xfrm>
            <a:off x="834994" y="603500"/>
            <a:ext cx="4557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2700"/>
              <a:buFont typeface="Montserrat"/>
              <a:buNone/>
            </a:pPr>
            <a:r>
              <a:rPr b="1" i="0" lang="fr" sz="2700" u="none" cap="none" strike="noStrike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8"/>
          <p:cNvSpPr txBox="1"/>
          <p:nvPr/>
        </p:nvSpPr>
        <p:spPr>
          <a:xfrm>
            <a:off x="1348665" y="3107315"/>
            <a:ext cx="23877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On passe à la pratique!</a:t>
            </a:r>
            <a:endParaRPr b="1"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FB9CF"/>
              </a:buClr>
              <a:buSzPts val="900"/>
              <a:buFont typeface="Montserrat"/>
              <a:buNone/>
            </a:pPr>
            <a:r>
              <a:t/>
            </a:r>
            <a:endParaRPr b="1" sz="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FB9CF"/>
              </a:buClr>
              <a:buSzPts val="900"/>
              <a:buFont typeface="Montserrat"/>
              <a:buNone/>
            </a:pPr>
            <a:r>
              <a:t/>
            </a:r>
            <a:endParaRPr b="1" sz="900">
              <a:solidFill>
                <a:srgbClr val="BFB9C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0" name="Google Shape;410;p58"/>
          <p:cNvSpPr/>
          <p:nvPr/>
        </p:nvSpPr>
        <p:spPr>
          <a:xfrm>
            <a:off x="1348664" y="2896311"/>
            <a:ext cx="247500" cy="166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3"/>
              </a:gs>
              <a:gs pos="100000">
                <a:srgbClr val="6B1DFD"/>
              </a:gs>
            </a:gsLst>
            <a:lin ang="2700006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Montserrat"/>
              <a:buNone/>
            </a:pPr>
            <a:r>
              <a:rPr b="1" lang="fr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11" name="Google Shape;411;p58"/>
          <p:cNvCxnSpPr/>
          <p:nvPr/>
        </p:nvCxnSpPr>
        <p:spPr>
          <a:xfrm>
            <a:off x="959685" y="1556470"/>
            <a:ext cx="0" cy="3607200"/>
          </a:xfrm>
          <a:prstGeom prst="straightConnector1">
            <a:avLst/>
          </a:prstGeom>
          <a:solidFill>
            <a:srgbClr val="FCFCFD"/>
          </a:solidFill>
          <a:ln cap="flat" cmpd="sng" w="31750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12" name="Google Shape;412;p58"/>
          <p:cNvCxnSpPr/>
          <p:nvPr/>
        </p:nvCxnSpPr>
        <p:spPr>
          <a:xfrm>
            <a:off x="959685" y="1508256"/>
            <a:ext cx="0" cy="1750500"/>
          </a:xfrm>
          <a:prstGeom prst="straightConnector1">
            <a:avLst/>
          </a:prstGeom>
          <a:solidFill>
            <a:srgbClr val="FCFCFD"/>
          </a:solidFill>
          <a:ln cap="rnd" cmpd="sng" w="317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3" name="Google Shape;413;p58"/>
          <p:cNvSpPr txBox="1"/>
          <p:nvPr/>
        </p:nvSpPr>
        <p:spPr>
          <a:xfrm>
            <a:off x="1348664" y="1705164"/>
            <a:ext cx="21030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</a:pPr>
            <a:r>
              <a:rPr b="1" lang="fr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Padok et de l’équipe</a:t>
            </a:r>
            <a:endParaRPr sz="11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900"/>
              <a:buFont typeface="Montserrat"/>
              <a:buNone/>
            </a:pPr>
            <a:r>
              <a:t/>
            </a:r>
            <a:endParaRPr b="1" sz="900">
              <a:solidFill>
                <a:srgbClr val="16161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4" name="Google Shape;414;p58"/>
          <p:cNvSpPr/>
          <p:nvPr/>
        </p:nvSpPr>
        <p:spPr>
          <a:xfrm>
            <a:off x="1348664" y="1490077"/>
            <a:ext cx="247500" cy="166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3"/>
              </a:gs>
              <a:gs pos="100000">
                <a:srgbClr val="6B1DFD"/>
              </a:gs>
            </a:gsLst>
            <a:lin ang="2700006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Montserrat"/>
              <a:buNone/>
            </a:pPr>
            <a:r>
              <a:rPr b="1" i="0" lang="fr" sz="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58"/>
          <p:cNvSpPr txBox="1"/>
          <p:nvPr/>
        </p:nvSpPr>
        <p:spPr>
          <a:xfrm>
            <a:off x="1348665" y="2420990"/>
            <a:ext cx="23877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FB9CF"/>
              </a:buClr>
              <a:buSzPts val="900"/>
              <a:buFont typeface="Montserrat"/>
              <a:buNone/>
            </a:pPr>
            <a:r>
              <a:rPr b="1" lang="fr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Terraform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58"/>
          <p:cNvSpPr/>
          <p:nvPr/>
        </p:nvSpPr>
        <p:spPr>
          <a:xfrm>
            <a:off x="1348664" y="2209986"/>
            <a:ext cx="247500" cy="166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3"/>
              </a:gs>
              <a:gs pos="100000">
                <a:srgbClr val="6B1DFD"/>
              </a:gs>
            </a:gsLst>
            <a:lin ang="2700006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Montserrat"/>
              <a:buNone/>
            </a:pPr>
            <a:r>
              <a:rPr b="1" lang="fr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9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2" name="Google Shape;422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59"/>
          <p:cNvSpPr txBox="1"/>
          <p:nvPr/>
        </p:nvSpPr>
        <p:spPr>
          <a:xfrm>
            <a:off x="573926" y="500650"/>
            <a:ext cx="7150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Exercices - Déployer un Website Backend / Frontend sur AWS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t/>
            </a:r>
            <a:endParaRPr b="1" sz="1500">
              <a:solidFill>
                <a:srgbClr val="16161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p59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25" name="Google Shape;425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7200" y="971971"/>
            <a:ext cx="4100725" cy="3495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0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31" name="Google Shape;431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60"/>
          <p:cNvSpPr txBox="1"/>
          <p:nvPr/>
        </p:nvSpPr>
        <p:spPr>
          <a:xfrm>
            <a:off x="573925" y="500650"/>
            <a:ext cx="62325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Exercices - Déployer un Website Backend / Frontend sur AWS</a:t>
            </a:r>
            <a:endParaRPr sz="1100"/>
          </a:p>
        </p:txBody>
      </p:sp>
      <p:sp>
        <p:nvSpPr>
          <p:cNvPr id="433" name="Google Shape;433;p60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4" name="Google Shape;434;p60"/>
          <p:cNvSpPr txBox="1"/>
          <p:nvPr/>
        </p:nvSpPr>
        <p:spPr>
          <a:xfrm>
            <a:off x="608200" y="888375"/>
            <a:ext cx="4154400" cy="28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0 - Setup de l’environnement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 - </a:t>
            </a: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Déploiement du record DNS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Comprendre la configuration terraform, les ressources, le state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Comprendre les data et les locals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Itérer sur des ressources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 - Déploiement des applications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Utiliser des ressources complexes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Utiliser un module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Créer un module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Détruire une infrastructure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5" name="Google Shape;435;p60"/>
          <p:cNvSpPr txBox="1"/>
          <p:nvPr/>
        </p:nvSpPr>
        <p:spPr>
          <a:xfrm>
            <a:off x="5172075" y="888375"/>
            <a:ext cx="36576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3 - Pour aller plus loin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Commandes terraform CLI approfondies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Limitations de terraform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Terragrunt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Remote state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●"/>
            </a:pPr>
            <a:r>
              <a:rPr lang="fr" sz="1100">
                <a:latin typeface="Montserrat"/>
                <a:ea typeface="Montserrat"/>
                <a:cs typeface="Montserrat"/>
                <a:sym typeface="Montserrat"/>
              </a:rPr>
              <a:t>Padok guidelines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1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41" name="Google Shape;441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61"/>
          <p:cNvSpPr txBox="1"/>
          <p:nvPr/>
        </p:nvSpPr>
        <p:spPr>
          <a:xfrm>
            <a:off x="573926" y="500650"/>
            <a:ext cx="744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Exercices - Déployer un Website Backend / Frontend sur AWS</a:t>
            </a:r>
            <a:endParaRPr sz="11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t/>
            </a:r>
            <a:endParaRPr b="1" sz="1500">
              <a:solidFill>
                <a:srgbClr val="16161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3" name="Google Shape;443;p61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4" name="Google Shape;444;p61"/>
          <p:cNvSpPr txBox="1"/>
          <p:nvPr/>
        </p:nvSpPr>
        <p:spPr>
          <a:xfrm>
            <a:off x="533400" y="1119375"/>
            <a:ext cx="83133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3 Exercices évolutifs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1 VM de tooling par personne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On fait un point à chaque palier pour discuter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Pas besoin d’arriver au bout, l’essentiel c’est de </a:t>
            </a:r>
            <a:r>
              <a:rPr b="1" lang="fr">
                <a:latin typeface="Montserrat"/>
                <a:ea typeface="Montserrat"/>
                <a:cs typeface="Montserrat"/>
                <a:sym typeface="Montserrat"/>
              </a:rPr>
              <a:t>comprendre et de passer un bon moment</a:t>
            </a: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N’hésite pas à </a:t>
            </a:r>
            <a:r>
              <a:rPr b="1" lang="fr">
                <a:latin typeface="Montserrat"/>
                <a:ea typeface="Montserrat"/>
                <a:cs typeface="Montserrat"/>
                <a:sym typeface="Montserrat"/>
              </a:rPr>
              <a:t>demander de l’aide</a:t>
            </a: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 à n’importe quel moment, il n’y a pas de question bête!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2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50" name="Google Shape;450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62"/>
          <p:cNvSpPr txBox="1"/>
          <p:nvPr/>
        </p:nvSpPr>
        <p:spPr>
          <a:xfrm>
            <a:off x="573922" y="500646"/>
            <a:ext cx="5934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LET’Z GO</a:t>
            </a:r>
            <a:endParaRPr sz="1100"/>
          </a:p>
        </p:txBody>
      </p:sp>
      <p:sp>
        <p:nvSpPr>
          <p:cNvPr id="452" name="Google Shape;452;p62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62"/>
          <p:cNvSpPr txBox="1"/>
          <p:nvPr/>
        </p:nvSpPr>
        <p:spPr>
          <a:xfrm>
            <a:off x="1889850" y="1121275"/>
            <a:ext cx="5364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https://github.com/padok-team/dojo-terraform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Handles Github + SSH Keys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5"/>
          <p:cNvSpPr txBox="1"/>
          <p:nvPr/>
        </p:nvSpPr>
        <p:spPr>
          <a:xfrm>
            <a:off x="834994" y="603500"/>
            <a:ext cx="4557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2700"/>
              <a:buFont typeface="Montserrat"/>
              <a:buNone/>
            </a:pPr>
            <a:r>
              <a:rPr b="1" i="0" lang="fr" sz="2700" u="none" cap="none" strike="noStrike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45"/>
          <p:cNvSpPr txBox="1"/>
          <p:nvPr/>
        </p:nvSpPr>
        <p:spPr>
          <a:xfrm>
            <a:off x="1348664" y="1705164"/>
            <a:ext cx="21030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900"/>
              <a:buFont typeface="Montserrat"/>
              <a:buNone/>
            </a:pPr>
            <a:r>
              <a:rPr b="1" lang="fr" sz="9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Padok et de l’équipe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45"/>
          <p:cNvSpPr/>
          <p:nvPr/>
        </p:nvSpPr>
        <p:spPr>
          <a:xfrm>
            <a:off x="1348664" y="1490077"/>
            <a:ext cx="247500" cy="166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3"/>
              </a:gs>
              <a:gs pos="100000">
                <a:srgbClr val="6B1DFD"/>
              </a:gs>
            </a:gsLst>
            <a:lin ang="2700006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Montserrat"/>
              <a:buNone/>
            </a:pPr>
            <a:r>
              <a:rPr b="1" i="0" lang="fr" sz="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45"/>
          <p:cNvSpPr txBox="1"/>
          <p:nvPr/>
        </p:nvSpPr>
        <p:spPr>
          <a:xfrm>
            <a:off x="1348665" y="2420990"/>
            <a:ext cx="23877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FB9CF"/>
              </a:buClr>
              <a:buSzPts val="900"/>
              <a:buFont typeface="Montserrat"/>
              <a:buNone/>
            </a:pPr>
            <a:r>
              <a:rPr b="1" lang="fr" sz="900">
                <a:solidFill>
                  <a:srgbClr val="BFB9CF"/>
                </a:solidFill>
                <a:latin typeface="Montserrat"/>
                <a:ea typeface="Montserrat"/>
                <a:cs typeface="Montserrat"/>
                <a:sym typeface="Montserrat"/>
              </a:rPr>
              <a:t>Terraform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45"/>
          <p:cNvSpPr/>
          <p:nvPr/>
        </p:nvSpPr>
        <p:spPr>
          <a:xfrm>
            <a:off x="1348664" y="2209986"/>
            <a:ext cx="247500" cy="166200"/>
          </a:xfrm>
          <a:prstGeom prst="roundRect">
            <a:avLst>
              <a:gd fmla="val 50000" name="adj"/>
            </a:avLst>
          </a:prstGeom>
          <a:solidFill>
            <a:srgbClr val="CDC8D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Montserrat"/>
              <a:buNone/>
            </a:pPr>
            <a:r>
              <a:rPr b="1" i="0" lang="fr" sz="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45"/>
          <p:cNvSpPr txBox="1"/>
          <p:nvPr/>
        </p:nvSpPr>
        <p:spPr>
          <a:xfrm>
            <a:off x="1348665" y="3107315"/>
            <a:ext cx="23877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FB9CF"/>
              </a:buClr>
              <a:buSzPts val="900"/>
              <a:buFont typeface="Montserrat"/>
              <a:buNone/>
            </a:pPr>
            <a:r>
              <a:rPr b="1" lang="fr" sz="900">
                <a:solidFill>
                  <a:srgbClr val="BFB9CF"/>
                </a:solidFill>
                <a:latin typeface="Montserrat"/>
                <a:ea typeface="Montserrat"/>
                <a:cs typeface="Montserrat"/>
                <a:sym typeface="Montserrat"/>
              </a:rPr>
              <a:t>On passe à la pratique!</a:t>
            </a:r>
            <a:endParaRPr sz="11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FB9CF"/>
              </a:buClr>
              <a:buSzPts val="900"/>
              <a:buFont typeface="Montserrat"/>
              <a:buNone/>
            </a:pPr>
            <a:r>
              <a:t/>
            </a:r>
            <a:endParaRPr b="1" sz="900">
              <a:solidFill>
                <a:srgbClr val="BFB9C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" name="Google Shape;212;p45"/>
          <p:cNvSpPr/>
          <p:nvPr/>
        </p:nvSpPr>
        <p:spPr>
          <a:xfrm>
            <a:off x="1348664" y="2896311"/>
            <a:ext cx="247500" cy="166200"/>
          </a:xfrm>
          <a:prstGeom prst="roundRect">
            <a:avLst>
              <a:gd fmla="val 50000" name="adj"/>
            </a:avLst>
          </a:prstGeom>
          <a:solidFill>
            <a:srgbClr val="CDC8D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Montserrat"/>
              <a:buNone/>
            </a:pPr>
            <a:r>
              <a:rPr b="1" i="0" lang="fr" sz="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3" name="Google Shape;213;p45"/>
          <p:cNvCxnSpPr/>
          <p:nvPr/>
        </p:nvCxnSpPr>
        <p:spPr>
          <a:xfrm>
            <a:off x="959685" y="1556470"/>
            <a:ext cx="0" cy="3607200"/>
          </a:xfrm>
          <a:prstGeom prst="straightConnector1">
            <a:avLst/>
          </a:prstGeom>
          <a:solidFill>
            <a:srgbClr val="FCFCFD"/>
          </a:solidFill>
          <a:ln cap="flat" cmpd="sng" w="31750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4" name="Google Shape;214;p45"/>
          <p:cNvCxnSpPr/>
          <p:nvPr/>
        </p:nvCxnSpPr>
        <p:spPr>
          <a:xfrm>
            <a:off x="959685" y="1508256"/>
            <a:ext cx="0" cy="311400"/>
          </a:xfrm>
          <a:prstGeom prst="straightConnector1">
            <a:avLst/>
          </a:prstGeom>
          <a:solidFill>
            <a:srgbClr val="FCFCFD"/>
          </a:solidFill>
          <a:ln cap="rnd" cmpd="sng" w="317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63"/>
          <p:cNvSpPr/>
          <p:nvPr>
            <p:ph idx="2" type="pic"/>
          </p:nvPr>
        </p:nvSpPr>
        <p:spPr>
          <a:xfrm>
            <a:off x="1890675" y="1266413"/>
            <a:ext cx="5591400" cy="3482700"/>
          </a:xfrm>
          <a:prstGeom prst="roundRect">
            <a:avLst>
              <a:gd fmla="val 16667" name="adj"/>
            </a:avLst>
          </a:prstGeom>
        </p:spPr>
      </p:sp>
      <p:pic>
        <p:nvPicPr>
          <p:cNvPr id="459" name="Google Shape;459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63"/>
          <p:cNvSpPr txBox="1"/>
          <p:nvPr>
            <p:ph type="title"/>
          </p:nvPr>
        </p:nvSpPr>
        <p:spPr>
          <a:xfrm>
            <a:off x="474600" y="2285400"/>
            <a:ext cx="819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1820" u="sng">
                <a:solidFill>
                  <a:schemeClr val="hlink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4"/>
              </a:rPr>
              <a:t>Questionnaire!</a:t>
            </a:r>
            <a:endParaRPr sz="182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61" name="Google Shape;461;p63"/>
          <p:cNvSpPr/>
          <p:nvPr/>
        </p:nvSpPr>
        <p:spPr>
          <a:xfrm>
            <a:off x="210450" y="196050"/>
            <a:ext cx="8723100" cy="4751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63"/>
          <p:cNvSpPr txBox="1"/>
          <p:nvPr>
            <p:ph idx="2" type="title"/>
          </p:nvPr>
        </p:nvSpPr>
        <p:spPr>
          <a:xfrm>
            <a:off x="474588" y="2285400"/>
            <a:ext cx="819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1820">
                <a:latin typeface="Montserrat SemiBold"/>
                <a:ea typeface="Montserrat SemiBold"/>
                <a:cs typeface="Montserrat SemiBold"/>
                <a:sym typeface="Montserrat SemiBold"/>
              </a:rPr>
              <a:t>Lien vers le Questionnaire</a:t>
            </a:r>
            <a:endParaRPr sz="1820"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4"/>
          <p:cNvSpPr txBox="1"/>
          <p:nvPr/>
        </p:nvSpPr>
        <p:spPr>
          <a:xfrm>
            <a:off x="987394" y="2203700"/>
            <a:ext cx="4557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2700"/>
              <a:buFont typeface="Montserrat"/>
              <a:buNone/>
            </a:pPr>
            <a:r>
              <a:rPr b="1" lang="fr" sz="4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Merci!</a:t>
            </a:r>
            <a:endParaRPr b="0" i="0" sz="2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6"/>
          <p:cNvSpPr/>
          <p:nvPr/>
        </p:nvSpPr>
        <p:spPr>
          <a:xfrm>
            <a:off x="0" y="0"/>
            <a:ext cx="9144000" cy="51435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F9F7FC">
                  <a:alpha val="0"/>
                </a:srgbClr>
              </a:gs>
              <a:gs pos="55000">
                <a:srgbClr val="F9F7FC"/>
              </a:gs>
              <a:gs pos="100000">
                <a:srgbClr val="F9F7FC"/>
              </a:gs>
            </a:gsLst>
            <a:lin ang="300012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" name="Google Shape;221;p46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solidFill>
            <a:srgbClr val="EFE9F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2" name="Google Shape;222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8" y="398159"/>
            <a:ext cx="9144000" cy="2095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46"/>
          <p:cNvSpPr txBox="1"/>
          <p:nvPr/>
        </p:nvSpPr>
        <p:spPr>
          <a:xfrm>
            <a:off x="573922" y="333600"/>
            <a:ext cx="18969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2957"/>
              </a:buClr>
              <a:buSzPts val="800"/>
              <a:buFont typeface="Roboto Medium"/>
              <a:buNone/>
            </a:pPr>
            <a:r>
              <a:rPr b="0" i="0" lang="fr" sz="800" u="none" cap="none" strike="noStrike">
                <a:solidFill>
                  <a:srgbClr val="FA2957"/>
                </a:solidFill>
                <a:latin typeface="Roboto Medium"/>
                <a:ea typeface="Roboto Medium"/>
                <a:cs typeface="Roboto Medium"/>
                <a:sym typeface="Roboto Medium"/>
              </a:rPr>
              <a:t>À PROPOS</a:t>
            </a:r>
            <a:endParaRPr sz="1100"/>
          </a:p>
        </p:txBody>
      </p:sp>
      <p:sp>
        <p:nvSpPr>
          <p:cNvPr id="224" name="Google Shape;224;p46"/>
          <p:cNvSpPr txBox="1"/>
          <p:nvPr/>
        </p:nvSpPr>
        <p:spPr>
          <a:xfrm>
            <a:off x="573922" y="500646"/>
            <a:ext cx="5934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rPr b="1" i="0" lang="fr" sz="1500" u="none" cap="none" strike="noStrike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Padok</a:t>
            </a:r>
            <a:endParaRPr sz="1100"/>
          </a:p>
        </p:txBody>
      </p:sp>
      <p:sp>
        <p:nvSpPr>
          <p:cNvPr id="225" name="Google Shape;225;p46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6"/>
          <p:cNvSpPr/>
          <p:nvPr/>
        </p:nvSpPr>
        <p:spPr>
          <a:xfrm>
            <a:off x="587745" y="1007268"/>
            <a:ext cx="3981021" cy="3563216"/>
          </a:xfrm>
          <a:custGeom>
            <a:rect b="b" l="l" r="r" t="t"/>
            <a:pathLst>
              <a:path extrusionOk="0" h="4750955" w="5308028">
                <a:moveTo>
                  <a:pt x="51632" y="0"/>
                </a:moveTo>
                <a:lnTo>
                  <a:pt x="1344904" y="0"/>
                </a:lnTo>
                <a:lnTo>
                  <a:pt x="2396545" y="0"/>
                </a:lnTo>
                <a:lnTo>
                  <a:pt x="5250427" y="0"/>
                </a:lnTo>
                <a:cubicBezTo>
                  <a:pt x="5282240" y="0"/>
                  <a:pt x="5308028" y="27397"/>
                  <a:pt x="5308028" y="61193"/>
                </a:cubicBezTo>
                <a:lnTo>
                  <a:pt x="5308028" y="576473"/>
                </a:lnTo>
                <a:lnTo>
                  <a:pt x="5308028" y="2922154"/>
                </a:lnTo>
                <a:lnTo>
                  <a:pt x="5308028" y="3322200"/>
                </a:lnTo>
                <a:lnTo>
                  <a:pt x="5308028" y="3836554"/>
                </a:lnTo>
                <a:lnTo>
                  <a:pt x="5308028" y="3876399"/>
                </a:lnTo>
                <a:cubicBezTo>
                  <a:pt x="5308028" y="4359401"/>
                  <a:pt x="4916477" y="4750952"/>
                  <a:pt x="4433475" y="4750952"/>
                </a:cubicBezTo>
                <a:lnTo>
                  <a:pt x="4331790" y="4750952"/>
                </a:lnTo>
                <a:lnTo>
                  <a:pt x="4331748" y="4750954"/>
                </a:lnTo>
                <a:lnTo>
                  <a:pt x="3963143" y="4750954"/>
                </a:lnTo>
                <a:lnTo>
                  <a:pt x="3963124" y="4750955"/>
                </a:lnTo>
                <a:lnTo>
                  <a:pt x="2396545" y="4750955"/>
                </a:lnTo>
                <a:lnTo>
                  <a:pt x="57601" y="4750955"/>
                </a:lnTo>
                <a:lnTo>
                  <a:pt x="51632" y="4750955"/>
                </a:lnTo>
                <a:cubicBezTo>
                  <a:pt x="37375" y="4750955"/>
                  <a:pt x="24467" y="4744816"/>
                  <a:pt x="15124" y="4734889"/>
                </a:cubicBezTo>
                <a:lnTo>
                  <a:pt x="10460" y="4722930"/>
                </a:lnTo>
                <a:lnTo>
                  <a:pt x="4527" y="4713582"/>
                </a:lnTo>
                <a:lnTo>
                  <a:pt x="2351" y="4702134"/>
                </a:lnTo>
                <a:lnTo>
                  <a:pt x="0" y="4696104"/>
                </a:lnTo>
                <a:lnTo>
                  <a:pt x="0" y="4689763"/>
                </a:lnTo>
                <a:lnTo>
                  <a:pt x="0" y="1428755"/>
                </a:lnTo>
                <a:lnTo>
                  <a:pt x="0" y="54851"/>
                </a:lnTo>
                <a:cubicBezTo>
                  <a:pt x="0" y="24558"/>
                  <a:pt x="23117" y="0"/>
                  <a:pt x="51632" y="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7" name="Google Shape;227;p46"/>
          <p:cNvGrpSpPr/>
          <p:nvPr/>
        </p:nvGrpSpPr>
        <p:grpSpPr>
          <a:xfrm>
            <a:off x="957334" y="1458892"/>
            <a:ext cx="1474869" cy="716551"/>
            <a:chOff x="2353372" y="2816592"/>
            <a:chExt cx="1693500" cy="994519"/>
          </a:xfrm>
        </p:grpSpPr>
        <p:sp>
          <p:nvSpPr>
            <p:cNvPr id="228" name="Google Shape;228;p46"/>
            <p:cNvSpPr txBox="1"/>
            <p:nvPr/>
          </p:nvSpPr>
          <p:spPr>
            <a:xfrm>
              <a:off x="2353372" y="2816592"/>
              <a:ext cx="1693500" cy="2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100"/>
                <a:buFont typeface="Montserrat"/>
                <a:buNone/>
              </a:pPr>
              <a:r>
                <a:rPr b="1" lang="fr" sz="11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7</a:t>
              </a:r>
              <a:r>
                <a:rPr b="1" i="0" lang="fr" sz="11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0 experts</a:t>
              </a:r>
              <a:endParaRPr sz="1100"/>
            </a:p>
          </p:txBody>
        </p:sp>
        <p:sp>
          <p:nvSpPr>
            <p:cNvPr id="229" name="Google Shape;229;p46"/>
            <p:cNvSpPr txBox="1"/>
            <p:nvPr/>
          </p:nvSpPr>
          <p:spPr>
            <a:xfrm>
              <a:off x="2353373" y="3182911"/>
              <a:ext cx="1287900" cy="6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  <a:buFont typeface="Montserrat"/>
                <a:buNone/>
              </a:pPr>
              <a:r>
                <a:rPr b="0" i="0" lang="fr" sz="1400" u="none" cap="none" strike="noStrike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du DevOps et du Cloud</a:t>
              </a:r>
              <a:endParaRPr sz="1100"/>
            </a:p>
          </p:txBody>
        </p:sp>
      </p:grpSp>
      <p:sp>
        <p:nvSpPr>
          <p:cNvPr id="230" name="Google Shape;230;p46"/>
          <p:cNvSpPr txBox="1"/>
          <p:nvPr/>
        </p:nvSpPr>
        <p:spPr>
          <a:xfrm>
            <a:off x="957263" y="2730774"/>
            <a:ext cx="14748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ontserrat"/>
              <a:buNone/>
            </a:pPr>
            <a:r>
              <a:rPr b="1" i="0" lang="fr" sz="11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 offres</a:t>
            </a:r>
            <a:endParaRPr sz="1100"/>
          </a:p>
        </p:txBody>
      </p:sp>
      <p:grpSp>
        <p:nvGrpSpPr>
          <p:cNvPr id="231" name="Google Shape;231;p46"/>
          <p:cNvGrpSpPr/>
          <p:nvPr/>
        </p:nvGrpSpPr>
        <p:grpSpPr>
          <a:xfrm>
            <a:off x="946109" y="3074928"/>
            <a:ext cx="4081838" cy="1192500"/>
            <a:chOff x="1261416" y="4252093"/>
            <a:chExt cx="5442450" cy="1590000"/>
          </a:xfrm>
        </p:grpSpPr>
        <p:grpSp>
          <p:nvGrpSpPr>
            <p:cNvPr id="232" name="Google Shape;232;p46"/>
            <p:cNvGrpSpPr/>
            <p:nvPr/>
          </p:nvGrpSpPr>
          <p:grpSpPr>
            <a:xfrm>
              <a:off x="1261416" y="4252093"/>
              <a:ext cx="1593900" cy="1590000"/>
              <a:chOff x="1261416" y="4252093"/>
              <a:chExt cx="1593900" cy="1590000"/>
            </a:xfrm>
          </p:grpSpPr>
          <p:sp>
            <p:nvSpPr>
              <p:cNvPr id="233" name="Google Shape;233;p46"/>
              <p:cNvSpPr/>
              <p:nvPr/>
            </p:nvSpPr>
            <p:spPr>
              <a:xfrm>
                <a:off x="1261416" y="4252093"/>
                <a:ext cx="1593900" cy="1590000"/>
              </a:xfrm>
              <a:prstGeom prst="roundRect">
                <a:avLst>
                  <a:gd fmla="val 6286" name="adj"/>
                </a:avLst>
              </a:prstGeom>
              <a:gradFill>
                <a:gsLst>
                  <a:gs pos="0">
                    <a:srgbClr val="FEFEFE"/>
                  </a:gs>
                  <a:gs pos="100000">
                    <a:srgbClr val="FBF9FD"/>
                  </a:gs>
                </a:gsLst>
                <a:lin ang="1800004" scaled="0"/>
              </a:gradFill>
              <a:ln cap="flat" cmpd="sng" w="9525">
                <a:solidFill>
                  <a:schemeClr val="accent1">
                    <a:alpha val="14900"/>
                  </a:scheme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4" name="Google Shape;234;p46"/>
              <p:cNvSpPr/>
              <p:nvPr/>
            </p:nvSpPr>
            <p:spPr>
              <a:xfrm>
                <a:off x="1913303" y="4613285"/>
                <a:ext cx="410575" cy="410575"/>
              </a:xfrm>
              <a:custGeom>
                <a:rect b="b" l="l" r="r" t="t"/>
                <a:pathLst>
                  <a:path extrusionOk="0" h="300238" w="300238">
                    <a:moveTo>
                      <a:pt x="75060" y="0"/>
                    </a:moveTo>
                    <a:lnTo>
                      <a:pt x="225179" y="0"/>
                    </a:lnTo>
                    <a:cubicBezTo>
                      <a:pt x="267212" y="0"/>
                      <a:pt x="300238" y="33026"/>
                      <a:pt x="300238" y="75060"/>
                    </a:cubicBezTo>
                    <a:lnTo>
                      <a:pt x="300238" y="225179"/>
                    </a:lnTo>
                    <a:cubicBezTo>
                      <a:pt x="300238" y="267212"/>
                      <a:pt x="267212" y="300238"/>
                      <a:pt x="225179" y="300238"/>
                    </a:cubicBezTo>
                    <a:lnTo>
                      <a:pt x="75060" y="300238"/>
                    </a:lnTo>
                    <a:cubicBezTo>
                      <a:pt x="33026" y="300238"/>
                      <a:pt x="0" y="267212"/>
                      <a:pt x="0" y="225179"/>
                    </a:cubicBezTo>
                    <a:lnTo>
                      <a:pt x="0" y="75060"/>
                    </a:lnTo>
                    <a:cubicBezTo>
                      <a:pt x="0" y="33026"/>
                      <a:pt x="33026" y="0"/>
                      <a:pt x="75060" y="0"/>
                    </a:cubicBezTo>
                    <a:close/>
                  </a:path>
                </a:pathLst>
              </a:custGeom>
              <a:solidFill>
                <a:srgbClr val="FA2957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5" name="Google Shape;235;p46"/>
              <p:cNvSpPr/>
              <p:nvPr/>
            </p:nvSpPr>
            <p:spPr>
              <a:xfrm>
                <a:off x="1810743" y="4715845"/>
                <a:ext cx="410575" cy="410575"/>
              </a:xfrm>
              <a:custGeom>
                <a:rect b="b" l="l" r="r" t="t"/>
                <a:pathLst>
                  <a:path extrusionOk="0" h="300238" w="300238">
                    <a:moveTo>
                      <a:pt x="75060" y="0"/>
                    </a:moveTo>
                    <a:lnTo>
                      <a:pt x="225179" y="0"/>
                    </a:lnTo>
                    <a:cubicBezTo>
                      <a:pt x="267212" y="0"/>
                      <a:pt x="300238" y="33026"/>
                      <a:pt x="300238" y="75060"/>
                    </a:cubicBezTo>
                    <a:lnTo>
                      <a:pt x="300238" y="225179"/>
                    </a:lnTo>
                    <a:cubicBezTo>
                      <a:pt x="300238" y="267212"/>
                      <a:pt x="267212" y="300238"/>
                      <a:pt x="225179" y="300238"/>
                    </a:cubicBezTo>
                    <a:lnTo>
                      <a:pt x="75060" y="300238"/>
                    </a:lnTo>
                    <a:cubicBezTo>
                      <a:pt x="33026" y="300238"/>
                      <a:pt x="0" y="267212"/>
                      <a:pt x="0" y="225179"/>
                    </a:cubicBezTo>
                    <a:lnTo>
                      <a:pt x="0" y="75060"/>
                    </a:lnTo>
                    <a:cubicBezTo>
                      <a:pt x="0" y="33026"/>
                      <a:pt x="33026" y="0"/>
                      <a:pt x="75060" y="0"/>
                    </a:cubicBezTo>
                    <a:close/>
                  </a:path>
                </a:pathLst>
              </a:custGeom>
              <a:solidFill>
                <a:srgbClr val="5B28B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36" name="Google Shape;236;p46"/>
              <p:cNvSpPr txBox="1"/>
              <p:nvPr/>
            </p:nvSpPr>
            <p:spPr>
              <a:xfrm>
                <a:off x="1712776" y="5335530"/>
                <a:ext cx="691200" cy="18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fr" sz="900">
                    <a:solidFill>
                      <a:schemeClr val="dk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Build</a:t>
                </a:r>
                <a:endParaRPr sz="1100"/>
              </a:p>
            </p:txBody>
          </p:sp>
          <p:sp>
            <p:nvSpPr>
              <p:cNvPr id="237" name="Google Shape;237;p46"/>
              <p:cNvSpPr/>
              <p:nvPr/>
            </p:nvSpPr>
            <p:spPr>
              <a:xfrm>
                <a:off x="1913304" y="4715847"/>
                <a:ext cx="307932" cy="307932"/>
              </a:xfrm>
              <a:custGeom>
                <a:rect b="b" l="l" r="r" t="t"/>
                <a:pathLst>
                  <a:path extrusionOk="0" h="225179" w="225179">
                    <a:moveTo>
                      <a:pt x="1" y="0"/>
                    </a:moveTo>
                    <a:lnTo>
                      <a:pt x="150120" y="0"/>
                    </a:lnTo>
                    <a:cubicBezTo>
                      <a:pt x="192153" y="0"/>
                      <a:pt x="225179" y="33026"/>
                      <a:pt x="225179" y="75060"/>
                    </a:cubicBezTo>
                    <a:lnTo>
                      <a:pt x="225179" y="225179"/>
                    </a:lnTo>
                    <a:lnTo>
                      <a:pt x="75060" y="225179"/>
                    </a:lnTo>
                    <a:cubicBezTo>
                      <a:pt x="33026" y="225179"/>
                      <a:pt x="0" y="192153"/>
                      <a:pt x="0" y="150120"/>
                    </a:cubicBez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3014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238" name="Google Shape;238;p46"/>
              <p:cNvGrpSpPr/>
              <p:nvPr/>
            </p:nvGrpSpPr>
            <p:grpSpPr>
              <a:xfrm>
                <a:off x="1898177" y="4804066"/>
                <a:ext cx="235217" cy="233840"/>
                <a:chOff x="2560218" y="3836478"/>
                <a:chExt cx="172144" cy="171136"/>
              </a:xfrm>
            </p:grpSpPr>
            <p:sp>
              <p:nvSpPr>
                <p:cNvPr id="239" name="Google Shape;239;p46"/>
                <p:cNvSpPr/>
                <p:nvPr/>
              </p:nvSpPr>
              <p:spPr>
                <a:xfrm>
                  <a:off x="2575807" y="3854493"/>
                  <a:ext cx="141112" cy="63800"/>
                </a:xfrm>
                <a:custGeom>
                  <a:rect b="b" l="l" r="r" t="t"/>
                  <a:pathLst>
                    <a:path extrusionOk="0" h="63800" w="141112">
                      <a:moveTo>
                        <a:pt x="45036" y="0"/>
                      </a:moveTo>
                      <a:lnTo>
                        <a:pt x="0" y="25520"/>
                      </a:lnTo>
                      <a:lnTo>
                        <a:pt x="63050" y="61549"/>
                      </a:lnTo>
                      <a:cubicBezTo>
                        <a:pt x="67554" y="64551"/>
                        <a:pt x="75060" y="64551"/>
                        <a:pt x="79563" y="61549"/>
                      </a:cubicBezTo>
                      <a:lnTo>
                        <a:pt x="141112" y="25520"/>
                      </a:lnTo>
                      <a:lnTo>
                        <a:pt x="96076" y="0"/>
                      </a:lnTo>
                      <a:cubicBezTo>
                        <a:pt x="96076" y="0"/>
                        <a:pt x="96076" y="0"/>
                        <a:pt x="96076" y="0"/>
                      </a:cubicBezTo>
                      <a:lnTo>
                        <a:pt x="96076" y="22518"/>
                      </a:lnTo>
                      <a:cubicBezTo>
                        <a:pt x="96076" y="33026"/>
                        <a:pt x="85568" y="40532"/>
                        <a:pt x="70556" y="40532"/>
                      </a:cubicBezTo>
                      <a:cubicBezTo>
                        <a:pt x="55544" y="40532"/>
                        <a:pt x="45036" y="33026"/>
                        <a:pt x="45036" y="22518"/>
                      </a:cubicBezTo>
                      <a:lnTo>
                        <a:pt x="45036" y="0"/>
                      </a:lnTo>
                      <a:cubicBezTo>
                        <a:pt x="45036" y="0"/>
                        <a:pt x="45036" y="0"/>
                        <a:pt x="4503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40" name="Google Shape;240;p46"/>
                <p:cNvSpPr/>
                <p:nvPr/>
              </p:nvSpPr>
              <p:spPr>
                <a:xfrm>
                  <a:off x="2572804" y="3884517"/>
                  <a:ext cx="70556" cy="123097"/>
                </a:xfrm>
                <a:custGeom>
                  <a:rect b="b" l="l" r="r" t="t"/>
                  <a:pathLst>
                    <a:path extrusionOk="0" h="123097" w="70556">
                      <a:moveTo>
                        <a:pt x="45036" y="85568"/>
                      </a:moveTo>
                      <a:lnTo>
                        <a:pt x="25520" y="97577"/>
                      </a:lnTo>
                      <a:lnTo>
                        <a:pt x="70556" y="123098"/>
                      </a:lnTo>
                      <a:lnTo>
                        <a:pt x="70556" y="51041"/>
                      </a:lnTo>
                      <a:cubicBezTo>
                        <a:pt x="70556" y="45036"/>
                        <a:pt x="67554" y="39031"/>
                        <a:pt x="61549" y="36029"/>
                      </a:cubicBezTo>
                      <a:lnTo>
                        <a:pt x="0" y="0"/>
                      </a:lnTo>
                      <a:lnTo>
                        <a:pt x="0" y="52542"/>
                      </a:lnTo>
                      <a:lnTo>
                        <a:pt x="19515" y="40532"/>
                      </a:lnTo>
                      <a:cubicBezTo>
                        <a:pt x="21017" y="39031"/>
                        <a:pt x="24019" y="39031"/>
                        <a:pt x="27021" y="39031"/>
                      </a:cubicBezTo>
                      <a:cubicBezTo>
                        <a:pt x="34527" y="39031"/>
                        <a:pt x="43535" y="45036"/>
                        <a:pt x="48038" y="54043"/>
                      </a:cubicBezTo>
                      <a:cubicBezTo>
                        <a:pt x="55544" y="67554"/>
                        <a:pt x="54043" y="81064"/>
                        <a:pt x="45036" y="8556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41" name="Google Shape;241;p46"/>
                <p:cNvSpPr/>
                <p:nvPr/>
              </p:nvSpPr>
              <p:spPr>
                <a:xfrm>
                  <a:off x="2649365" y="3884517"/>
                  <a:ext cx="70556" cy="123097"/>
                </a:xfrm>
                <a:custGeom>
                  <a:rect b="b" l="l" r="r" t="t"/>
                  <a:pathLst>
                    <a:path extrusionOk="0" h="123097" w="70556">
                      <a:moveTo>
                        <a:pt x="0" y="51041"/>
                      </a:moveTo>
                      <a:lnTo>
                        <a:pt x="0" y="123098"/>
                      </a:lnTo>
                      <a:lnTo>
                        <a:pt x="45036" y="97577"/>
                      </a:lnTo>
                      <a:lnTo>
                        <a:pt x="25520" y="85568"/>
                      </a:lnTo>
                      <a:cubicBezTo>
                        <a:pt x="16513" y="81064"/>
                        <a:pt x="15012" y="66052"/>
                        <a:pt x="22518" y="54043"/>
                      </a:cubicBezTo>
                      <a:cubicBezTo>
                        <a:pt x="27021" y="45036"/>
                        <a:pt x="36029" y="39031"/>
                        <a:pt x="43535" y="39031"/>
                      </a:cubicBezTo>
                      <a:cubicBezTo>
                        <a:pt x="46537" y="39031"/>
                        <a:pt x="48038" y="39031"/>
                        <a:pt x="51041" y="40532"/>
                      </a:cubicBezTo>
                      <a:lnTo>
                        <a:pt x="70556" y="52542"/>
                      </a:lnTo>
                      <a:lnTo>
                        <a:pt x="70556" y="0"/>
                      </a:lnTo>
                      <a:lnTo>
                        <a:pt x="9007" y="37530"/>
                      </a:lnTo>
                      <a:cubicBezTo>
                        <a:pt x="3002" y="40532"/>
                        <a:pt x="0" y="45036"/>
                        <a:pt x="0" y="5104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42" name="Google Shape;242;p46"/>
                <p:cNvSpPr/>
                <p:nvPr/>
              </p:nvSpPr>
              <p:spPr>
                <a:xfrm>
                  <a:off x="2626847" y="3860497"/>
                  <a:ext cx="39030" cy="28522"/>
                </a:xfrm>
                <a:custGeom>
                  <a:rect b="b" l="l" r="r" t="t"/>
                  <a:pathLst>
                    <a:path extrusionOk="0" h="28522" w="39030">
                      <a:moveTo>
                        <a:pt x="19515" y="6005"/>
                      </a:moveTo>
                      <a:cubicBezTo>
                        <a:pt x="12010" y="6005"/>
                        <a:pt x="6005" y="4504"/>
                        <a:pt x="0" y="0"/>
                      </a:cubicBezTo>
                      <a:lnTo>
                        <a:pt x="0" y="16513"/>
                      </a:lnTo>
                      <a:cubicBezTo>
                        <a:pt x="0" y="24019"/>
                        <a:pt x="9007" y="28523"/>
                        <a:pt x="19515" y="28523"/>
                      </a:cubicBezTo>
                      <a:cubicBezTo>
                        <a:pt x="30024" y="28523"/>
                        <a:pt x="39031" y="22518"/>
                        <a:pt x="39031" y="16513"/>
                      </a:cubicBezTo>
                      <a:lnTo>
                        <a:pt x="39031" y="0"/>
                      </a:lnTo>
                      <a:cubicBezTo>
                        <a:pt x="33026" y="4504"/>
                        <a:pt x="27021" y="7506"/>
                        <a:pt x="19515" y="600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43" name="Google Shape;243;p46"/>
                <p:cNvSpPr/>
                <p:nvPr/>
              </p:nvSpPr>
              <p:spPr>
                <a:xfrm>
                  <a:off x="2626847" y="3836478"/>
                  <a:ext cx="39030" cy="24019"/>
                </a:xfrm>
                <a:custGeom>
                  <a:rect b="b" l="l" r="r" t="t"/>
                  <a:pathLst>
                    <a:path extrusionOk="0" h="24019" w="39030">
                      <a:moveTo>
                        <a:pt x="39031" y="12010"/>
                      </a:moveTo>
                      <a:cubicBezTo>
                        <a:pt x="39031" y="18642"/>
                        <a:pt x="30294" y="24019"/>
                        <a:pt x="19515" y="24019"/>
                      </a:cubicBezTo>
                      <a:cubicBezTo>
                        <a:pt x="8737" y="24019"/>
                        <a:pt x="0" y="18642"/>
                        <a:pt x="0" y="12010"/>
                      </a:cubicBezTo>
                      <a:cubicBezTo>
                        <a:pt x="0" y="5377"/>
                        <a:pt x="8737" y="0"/>
                        <a:pt x="19515" y="0"/>
                      </a:cubicBezTo>
                      <a:cubicBezTo>
                        <a:pt x="30294" y="0"/>
                        <a:pt x="39031" y="5377"/>
                        <a:pt x="39031" y="1201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44" name="Google Shape;244;p46"/>
                <p:cNvSpPr/>
                <p:nvPr/>
              </p:nvSpPr>
              <p:spPr>
                <a:xfrm>
                  <a:off x="2671063" y="3930127"/>
                  <a:ext cx="39851" cy="44460"/>
                </a:xfrm>
                <a:custGeom>
                  <a:rect b="b" l="l" r="r" t="t"/>
                  <a:pathLst>
                    <a:path extrusionOk="0" h="44460" w="39851">
                      <a:moveTo>
                        <a:pt x="24839" y="23444"/>
                      </a:moveTo>
                      <a:cubicBezTo>
                        <a:pt x="27842" y="17439"/>
                        <a:pt x="33846" y="12936"/>
                        <a:pt x="39851" y="9933"/>
                      </a:cubicBezTo>
                      <a:lnTo>
                        <a:pt x="24839" y="926"/>
                      </a:lnTo>
                      <a:cubicBezTo>
                        <a:pt x="18835" y="-2076"/>
                        <a:pt x="9827" y="2427"/>
                        <a:pt x="3823" y="11435"/>
                      </a:cubicBezTo>
                      <a:cubicBezTo>
                        <a:pt x="-2182" y="20442"/>
                        <a:pt x="-681" y="30950"/>
                        <a:pt x="5324" y="35454"/>
                      </a:cubicBezTo>
                      <a:lnTo>
                        <a:pt x="20336" y="44461"/>
                      </a:lnTo>
                      <a:cubicBezTo>
                        <a:pt x="20336" y="36955"/>
                        <a:pt x="21837" y="29449"/>
                        <a:pt x="24839" y="2344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45" name="Google Shape;245;p46"/>
                <p:cNvSpPr/>
                <p:nvPr/>
              </p:nvSpPr>
              <p:spPr>
                <a:xfrm rot="-3598236">
                  <a:off x="2692719" y="3950234"/>
                  <a:ext cx="38995" cy="23997"/>
                </a:xfrm>
                <a:custGeom>
                  <a:rect b="b" l="l" r="r" t="t"/>
                  <a:pathLst>
                    <a:path extrusionOk="0" h="24018" w="39030">
                      <a:moveTo>
                        <a:pt x="39030" y="12009"/>
                      </a:moveTo>
                      <a:cubicBezTo>
                        <a:pt x="39030" y="18642"/>
                        <a:pt x="30293" y="24019"/>
                        <a:pt x="19515" y="24019"/>
                      </a:cubicBezTo>
                      <a:cubicBezTo>
                        <a:pt x="8737" y="24019"/>
                        <a:pt x="0" y="18642"/>
                        <a:pt x="0" y="12009"/>
                      </a:cubicBezTo>
                      <a:cubicBezTo>
                        <a:pt x="0" y="5377"/>
                        <a:pt x="8737" y="0"/>
                        <a:pt x="19515" y="0"/>
                      </a:cubicBezTo>
                      <a:cubicBezTo>
                        <a:pt x="30293" y="0"/>
                        <a:pt x="39030" y="5377"/>
                        <a:pt x="39030" y="1200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46" name="Google Shape;246;p46"/>
                <p:cNvSpPr/>
                <p:nvPr/>
              </p:nvSpPr>
              <p:spPr>
                <a:xfrm>
                  <a:off x="2580310" y="3929522"/>
                  <a:ext cx="39989" cy="45066"/>
                </a:xfrm>
                <a:custGeom>
                  <a:rect b="b" l="l" r="r" t="t"/>
                  <a:pathLst>
                    <a:path extrusionOk="0" h="45066" w="39989">
                      <a:moveTo>
                        <a:pt x="16513" y="24049"/>
                      </a:moveTo>
                      <a:cubicBezTo>
                        <a:pt x="19515" y="30054"/>
                        <a:pt x="21017" y="37560"/>
                        <a:pt x="21017" y="45066"/>
                      </a:cubicBezTo>
                      <a:lnTo>
                        <a:pt x="36029" y="36059"/>
                      </a:lnTo>
                      <a:cubicBezTo>
                        <a:pt x="40532" y="33057"/>
                        <a:pt x="42033" y="22548"/>
                        <a:pt x="36029" y="12040"/>
                      </a:cubicBezTo>
                      <a:cubicBezTo>
                        <a:pt x="30024" y="3033"/>
                        <a:pt x="21017" y="-2972"/>
                        <a:pt x="15012" y="1532"/>
                      </a:cubicBezTo>
                      <a:lnTo>
                        <a:pt x="0" y="10539"/>
                      </a:lnTo>
                      <a:cubicBezTo>
                        <a:pt x="7506" y="12040"/>
                        <a:pt x="13511" y="18045"/>
                        <a:pt x="16513" y="240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47" name="Google Shape;247;p46"/>
                <p:cNvSpPr/>
                <p:nvPr/>
              </p:nvSpPr>
              <p:spPr>
                <a:xfrm rot="-1801764">
                  <a:off x="2568365" y="3943258"/>
                  <a:ext cx="23997" cy="38995"/>
                </a:xfrm>
                <a:custGeom>
                  <a:rect b="b" l="l" r="r" t="t"/>
                  <a:pathLst>
                    <a:path extrusionOk="0" h="39030" w="24018">
                      <a:moveTo>
                        <a:pt x="24019" y="19515"/>
                      </a:moveTo>
                      <a:cubicBezTo>
                        <a:pt x="24019" y="30293"/>
                        <a:pt x="18642" y="39030"/>
                        <a:pt x="12009" y="39030"/>
                      </a:cubicBezTo>
                      <a:cubicBezTo>
                        <a:pt x="5377" y="39030"/>
                        <a:pt x="0" y="30293"/>
                        <a:pt x="0" y="19515"/>
                      </a:cubicBezTo>
                      <a:cubicBezTo>
                        <a:pt x="0" y="8737"/>
                        <a:pt x="5377" y="0"/>
                        <a:pt x="12009" y="0"/>
                      </a:cubicBezTo>
                      <a:cubicBezTo>
                        <a:pt x="18642" y="0"/>
                        <a:pt x="24019" y="8737"/>
                        <a:pt x="24019" y="1951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</p:grpSp>
        <p:grpSp>
          <p:nvGrpSpPr>
            <p:cNvPr id="248" name="Google Shape;248;p46"/>
            <p:cNvGrpSpPr/>
            <p:nvPr/>
          </p:nvGrpSpPr>
          <p:grpSpPr>
            <a:xfrm>
              <a:off x="3172711" y="4252093"/>
              <a:ext cx="1619827" cy="1590000"/>
              <a:chOff x="3150670" y="4252093"/>
              <a:chExt cx="1619827" cy="1590000"/>
            </a:xfrm>
          </p:grpSpPr>
          <p:sp>
            <p:nvSpPr>
              <p:cNvPr id="249" name="Google Shape;249;p46"/>
              <p:cNvSpPr/>
              <p:nvPr/>
            </p:nvSpPr>
            <p:spPr>
              <a:xfrm>
                <a:off x="3150670" y="4252093"/>
                <a:ext cx="1593900" cy="1590000"/>
              </a:xfrm>
              <a:prstGeom prst="roundRect">
                <a:avLst>
                  <a:gd fmla="val 6286" name="adj"/>
                </a:avLst>
              </a:prstGeom>
              <a:gradFill>
                <a:gsLst>
                  <a:gs pos="0">
                    <a:srgbClr val="FEFEFE"/>
                  </a:gs>
                  <a:gs pos="100000">
                    <a:srgbClr val="FBF9FD"/>
                  </a:gs>
                </a:gsLst>
                <a:lin ang="1800004" scaled="0"/>
              </a:gradFill>
              <a:ln cap="flat" cmpd="sng" w="9525">
                <a:solidFill>
                  <a:schemeClr val="accent1">
                    <a:alpha val="14900"/>
                  </a:scheme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50" name="Google Shape;250;p46"/>
              <p:cNvSpPr/>
              <p:nvPr/>
            </p:nvSpPr>
            <p:spPr>
              <a:xfrm>
                <a:off x="3817250" y="4614571"/>
                <a:ext cx="410575" cy="410575"/>
              </a:xfrm>
              <a:custGeom>
                <a:rect b="b" l="l" r="r" t="t"/>
                <a:pathLst>
                  <a:path extrusionOk="0" h="300238" w="300238">
                    <a:moveTo>
                      <a:pt x="75060" y="0"/>
                    </a:moveTo>
                    <a:lnTo>
                      <a:pt x="225179" y="0"/>
                    </a:lnTo>
                    <a:cubicBezTo>
                      <a:pt x="267212" y="0"/>
                      <a:pt x="300238" y="33026"/>
                      <a:pt x="300238" y="75060"/>
                    </a:cubicBezTo>
                    <a:lnTo>
                      <a:pt x="300238" y="225179"/>
                    </a:lnTo>
                    <a:cubicBezTo>
                      <a:pt x="300238" y="267212"/>
                      <a:pt x="267212" y="300238"/>
                      <a:pt x="225179" y="300238"/>
                    </a:cubicBezTo>
                    <a:lnTo>
                      <a:pt x="75060" y="300238"/>
                    </a:lnTo>
                    <a:cubicBezTo>
                      <a:pt x="33026" y="300238"/>
                      <a:pt x="0" y="267212"/>
                      <a:pt x="0" y="225179"/>
                    </a:cubicBezTo>
                    <a:lnTo>
                      <a:pt x="0" y="75060"/>
                    </a:lnTo>
                    <a:cubicBezTo>
                      <a:pt x="0" y="33026"/>
                      <a:pt x="33026" y="0"/>
                      <a:pt x="75060" y="0"/>
                    </a:cubicBezTo>
                    <a:close/>
                  </a:path>
                </a:pathLst>
              </a:custGeom>
              <a:solidFill>
                <a:srgbClr val="FA2957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51" name="Google Shape;251;p46"/>
              <p:cNvSpPr/>
              <p:nvPr/>
            </p:nvSpPr>
            <p:spPr>
              <a:xfrm>
                <a:off x="3714690" y="4717131"/>
                <a:ext cx="410575" cy="410575"/>
              </a:xfrm>
              <a:custGeom>
                <a:rect b="b" l="l" r="r" t="t"/>
                <a:pathLst>
                  <a:path extrusionOk="0" h="300238" w="300238">
                    <a:moveTo>
                      <a:pt x="75060" y="0"/>
                    </a:moveTo>
                    <a:lnTo>
                      <a:pt x="225179" y="0"/>
                    </a:lnTo>
                    <a:cubicBezTo>
                      <a:pt x="267212" y="0"/>
                      <a:pt x="300238" y="33026"/>
                      <a:pt x="300238" y="75060"/>
                    </a:cubicBezTo>
                    <a:lnTo>
                      <a:pt x="300238" y="225179"/>
                    </a:lnTo>
                    <a:cubicBezTo>
                      <a:pt x="300238" y="267212"/>
                      <a:pt x="267212" y="300238"/>
                      <a:pt x="225179" y="300238"/>
                    </a:cubicBezTo>
                    <a:lnTo>
                      <a:pt x="75060" y="300238"/>
                    </a:lnTo>
                    <a:cubicBezTo>
                      <a:pt x="33026" y="300238"/>
                      <a:pt x="0" y="267212"/>
                      <a:pt x="0" y="225179"/>
                    </a:cubicBezTo>
                    <a:lnTo>
                      <a:pt x="0" y="75060"/>
                    </a:lnTo>
                    <a:cubicBezTo>
                      <a:pt x="0" y="33026"/>
                      <a:pt x="33026" y="0"/>
                      <a:pt x="75060" y="0"/>
                    </a:cubicBezTo>
                    <a:close/>
                  </a:path>
                </a:pathLst>
              </a:custGeom>
              <a:solidFill>
                <a:srgbClr val="5B28B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52" name="Google Shape;252;p46"/>
              <p:cNvSpPr txBox="1"/>
              <p:nvPr/>
            </p:nvSpPr>
            <p:spPr>
              <a:xfrm>
                <a:off x="3154097" y="5334246"/>
                <a:ext cx="1616400" cy="18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fr" sz="900">
                    <a:solidFill>
                      <a:schemeClr val="dk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Infogérance</a:t>
                </a:r>
                <a:endParaRPr sz="1100"/>
              </a:p>
            </p:txBody>
          </p:sp>
          <p:sp>
            <p:nvSpPr>
              <p:cNvPr id="253" name="Google Shape;253;p46"/>
              <p:cNvSpPr/>
              <p:nvPr/>
            </p:nvSpPr>
            <p:spPr>
              <a:xfrm>
                <a:off x="3817251" y="4717131"/>
                <a:ext cx="307932" cy="307932"/>
              </a:xfrm>
              <a:custGeom>
                <a:rect b="b" l="l" r="r" t="t"/>
                <a:pathLst>
                  <a:path extrusionOk="0" h="225179" w="225179">
                    <a:moveTo>
                      <a:pt x="1" y="0"/>
                    </a:moveTo>
                    <a:lnTo>
                      <a:pt x="150120" y="0"/>
                    </a:lnTo>
                    <a:cubicBezTo>
                      <a:pt x="192153" y="0"/>
                      <a:pt x="225179" y="33026"/>
                      <a:pt x="225179" y="75060"/>
                    </a:cubicBezTo>
                    <a:lnTo>
                      <a:pt x="225179" y="225179"/>
                    </a:lnTo>
                    <a:lnTo>
                      <a:pt x="75060" y="225179"/>
                    </a:lnTo>
                    <a:cubicBezTo>
                      <a:pt x="33026" y="225179"/>
                      <a:pt x="0" y="192153"/>
                      <a:pt x="0" y="150120"/>
                    </a:cubicBezTo>
                    <a:lnTo>
                      <a:pt x="0" y="1"/>
                    </a:lnTo>
                    <a:lnTo>
                      <a:pt x="0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3014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254" name="Google Shape;254;p46"/>
              <p:cNvGrpSpPr/>
              <p:nvPr/>
            </p:nvGrpSpPr>
            <p:grpSpPr>
              <a:xfrm>
                <a:off x="3813171" y="4827935"/>
                <a:ext cx="214135" cy="188712"/>
                <a:chOff x="2568301" y="4751515"/>
                <a:chExt cx="156715" cy="138109"/>
              </a:xfrm>
            </p:grpSpPr>
            <p:sp>
              <p:nvSpPr>
                <p:cNvPr id="255" name="Google Shape;255;p46"/>
                <p:cNvSpPr/>
                <p:nvPr/>
              </p:nvSpPr>
              <p:spPr>
                <a:xfrm>
                  <a:off x="2641859" y="4771031"/>
                  <a:ext cx="9007" cy="9007"/>
                </a:xfrm>
                <a:custGeom>
                  <a:rect b="b" l="l" r="r" t="t"/>
                  <a:pathLst>
                    <a:path extrusionOk="0" h="9007" w="9007">
                      <a:moveTo>
                        <a:pt x="9007" y="4504"/>
                      </a:moveTo>
                      <a:cubicBezTo>
                        <a:pt x="9007" y="6991"/>
                        <a:pt x="6991" y="9007"/>
                        <a:pt x="4504" y="9007"/>
                      </a:cubicBezTo>
                      <a:cubicBezTo>
                        <a:pt x="2016" y="9007"/>
                        <a:pt x="0" y="6991"/>
                        <a:pt x="0" y="4504"/>
                      </a:cubicBezTo>
                      <a:cubicBezTo>
                        <a:pt x="0" y="2016"/>
                        <a:pt x="2016" y="0"/>
                        <a:pt x="4504" y="0"/>
                      </a:cubicBezTo>
                      <a:cubicBezTo>
                        <a:pt x="6991" y="0"/>
                        <a:pt x="9007" y="2016"/>
                        <a:pt x="9007" y="450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56" name="Google Shape;256;p46"/>
                <p:cNvSpPr/>
                <p:nvPr/>
              </p:nvSpPr>
              <p:spPr>
                <a:xfrm>
                  <a:off x="2568301" y="4850594"/>
                  <a:ext cx="91572" cy="28522"/>
                </a:xfrm>
                <a:custGeom>
                  <a:rect b="b" l="l" r="r" t="t"/>
                  <a:pathLst>
                    <a:path extrusionOk="0" h="28522" w="91572">
                      <a:moveTo>
                        <a:pt x="78062" y="0"/>
                      </a:moveTo>
                      <a:lnTo>
                        <a:pt x="0" y="0"/>
                      </a:lnTo>
                      <a:lnTo>
                        <a:pt x="0" y="4504"/>
                      </a:lnTo>
                      <a:cubicBezTo>
                        <a:pt x="0" y="18014"/>
                        <a:pt x="10508" y="28523"/>
                        <a:pt x="24019" y="28523"/>
                      </a:cubicBezTo>
                      <a:lnTo>
                        <a:pt x="91573" y="28523"/>
                      </a:lnTo>
                      <a:cubicBezTo>
                        <a:pt x="82566" y="22518"/>
                        <a:pt x="78062" y="12010"/>
                        <a:pt x="7806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57" name="Google Shape;257;p46"/>
                <p:cNvSpPr/>
                <p:nvPr/>
              </p:nvSpPr>
              <p:spPr>
                <a:xfrm>
                  <a:off x="2581811" y="4751515"/>
                  <a:ext cx="129102" cy="88570"/>
                </a:xfrm>
                <a:custGeom>
                  <a:rect b="b" l="l" r="r" t="t"/>
                  <a:pathLst>
                    <a:path extrusionOk="0" h="88570" w="129102">
                      <a:moveTo>
                        <a:pt x="118594" y="15012"/>
                      </a:moveTo>
                      <a:lnTo>
                        <a:pt x="118594" y="61549"/>
                      </a:lnTo>
                      <a:cubicBezTo>
                        <a:pt x="121597" y="63050"/>
                        <a:pt x="126100" y="64551"/>
                        <a:pt x="129103" y="67554"/>
                      </a:cubicBezTo>
                      <a:lnTo>
                        <a:pt x="129103" y="15012"/>
                      </a:lnTo>
                      <a:cubicBezTo>
                        <a:pt x="129103" y="7506"/>
                        <a:pt x="123098" y="0"/>
                        <a:pt x="114091" y="0"/>
                      </a:cubicBezTo>
                      <a:lnTo>
                        <a:pt x="15012" y="0"/>
                      </a:lnTo>
                      <a:cubicBezTo>
                        <a:pt x="7506" y="0"/>
                        <a:pt x="0" y="6005"/>
                        <a:pt x="0" y="15012"/>
                      </a:cubicBezTo>
                      <a:lnTo>
                        <a:pt x="0" y="88570"/>
                      </a:lnTo>
                      <a:lnTo>
                        <a:pt x="10508" y="88570"/>
                      </a:lnTo>
                      <a:lnTo>
                        <a:pt x="10508" y="15012"/>
                      </a:lnTo>
                      <a:cubicBezTo>
                        <a:pt x="10508" y="12010"/>
                        <a:pt x="12010" y="10508"/>
                        <a:pt x="15012" y="10508"/>
                      </a:cubicBezTo>
                      <a:lnTo>
                        <a:pt x="114091" y="10508"/>
                      </a:lnTo>
                      <a:cubicBezTo>
                        <a:pt x="117093" y="10508"/>
                        <a:pt x="118594" y="12010"/>
                        <a:pt x="118594" y="1501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258" name="Google Shape;258;p46"/>
                <p:cNvSpPr/>
                <p:nvPr/>
              </p:nvSpPr>
              <p:spPr>
                <a:xfrm>
                  <a:off x="2655370" y="4820570"/>
                  <a:ext cx="69646" cy="69054"/>
                </a:xfrm>
                <a:custGeom>
                  <a:rect b="b" l="l" r="r" t="t"/>
                  <a:pathLst>
                    <a:path extrusionOk="0" h="69054" w="69646">
                      <a:moveTo>
                        <a:pt x="67554" y="60048"/>
                      </a:moveTo>
                      <a:lnTo>
                        <a:pt x="54043" y="46537"/>
                      </a:lnTo>
                      <a:cubicBezTo>
                        <a:pt x="57045" y="42033"/>
                        <a:pt x="60048" y="36029"/>
                        <a:pt x="60048" y="30024"/>
                      </a:cubicBezTo>
                      <a:cubicBezTo>
                        <a:pt x="60048" y="13511"/>
                        <a:pt x="46537" y="0"/>
                        <a:pt x="30024" y="0"/>
                      </a:cubicBezTo>
                      <a:cubicBezTo>
                        <a:pt x="13511" y="0"/>
                        <a:pt x="0" y="13511"/>
                        <a:pt x="0" y="30024"/>
                      </a:cubicBezTo>
                      <a:cubicBezTo>
                        <a:pt x="0" y="46537"/>
                        <a:pt x="13511" y="60048"/>
                        <a:pt x="30024" y="60048"/>
                      </a:cubicBezTo>
                      <a:cubicBezTo>
                        <a:pt x="36029" y="60048"/>
                        <a:pt x="42033" y="58546"/>
                        <a:pt x="46537" y="54043"/>
                      </a:cubicBezTo>
                      <a:lnTo>
                        <a:pt x="60048" y="67554"/>
                      </a:lnTo>
                      <a:cubicBezTo>
                        <a:pt x="61549" y="69055"/>
                        <a:pt x="61549" y="69055"/>
                        <a:pt x="63050" y="69055"/>
                      </a:cubicBezTo>
                      <a:cubicBezTo>
                        <a:pt x="64551" y="69055"/>
                        <a:pt x="66052" y="69055"/>
                        <a:pt x="66052" y="67554"/>
                      </a:cubicBezTo>
                      <a:cubicBezTo>
                        <a:pt x="70556" y="66052"/>
                        <a:pt x="70556" y="63050"/>
                        <a:pt x="67554" y="60048"/>
                      </a:cubicBezTo>
                      <a:close/>
                      <a:moveTo>
                        <a:pt x="10508" y="30024"/>
                      </a:moveTo>
                      <a:cubicBezTo>
                        <a:pt x="10508" y="19515"/>
                        <a:pt x="19515" y="10508"/>
                        <a:pt x="30024" y="10508"/>
                      </a:cubicBezTo>
                      <a:cubicBezTo>
                        <a:pt x="40532" y="10508"/>
                        <a:pt x="49539" y="19515"/>
                        <a:pt x="49539" y="30024"/>
                      </a:cubicBezTo>
                      <a:cubicBezTo>
                        <a:pt x="49539" y="40532"/>
                        <a:pt x="40532" y="49539"/>
                        <a:pt x="30024" y="49539"/>
                      </a:cubicBezTo>
                      <a:cubicBezTo>
                        <a:pt x="19515" y="49539"/>
                        <a:pt x="10508" y="40532"/>
                        <a:pt x="10508" y="3002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34275" lIns="68575" spcFirstLastPara="1" rIns="68575" wrap="square" tIns="34275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4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</p:grpSp>
        <p:grpSp>
          <p:nvGrpSpPr>
            <p:cNvPr id="259" name="Google Shape;259;p46"/>
            <p:cNvGrpSpPr/>
            <p:nvPr/>
          </p:nvGrpSpPr>
          <p:grpSpPr>
            <a:xfrm>
              <a:off x="5109966" y="4252093"/>
              <a:ext cx="1593900" cy="1590000"/>
              <a:chOff x="5039926" y="4252093"/>
              <a:chExt cx="1593900" cy="1590000"/>
            </a:xfrm>
          </p:grpSpPr>
          <p:sp>
            <p:nvSpPr>
              <p:cNvPr id="260" name="Google Shape;260;p46"/>
              <p:cNvSpPr/>
              <p:nvPr/>
            </p:nvSpPr>
            <p:spPr>
              <a:xfrm>
                <a:off x="5039926" y="4252093"/>
                <a:ext cx="1593900" cy="1590000"/>
              </a:xfrm>
              <a:prstGeom prst="roundRect">
                <a:avLst>
                  <a:gd fmla="val 6286" name="adj"/>
                </a:avLst>
              </a:prstGeom>
              <a:gradFill>
                <a:gsLst>
                  <a:gs pos="0">
                    <a:srgbClr val="FEFEFE"/>
                  </a:gs>
                  <a:gs pos="100000">
                    <a:srgbClr val="FBF9FD"/>
                  </a:gs>
                </a:gsLst>
                <a:lin ang="1800004" scaled="0"/>
              </a:gradFill>
              <a:ln cap="flat" cmpd="sng" w="9525">
                <a:solidFill>
                  <a:schemeClr val="accent1">
                    <a:alpha val="14900"/>
                  </a:scheme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5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1" name="Google Shape;261;p46"/>
              <p:cNvSpPr/>
              <p:nvPr/>
            </p:nvSpPr>
            <p:spPr>
              <a:xfrm>
                <a:off x="5722586" y="4589675"/>
                <a:ext cx="356167" cy="420973"/>
              </a:xfrm>
              <a:custGeom>
                <a:rect b="b" l="l" r="r" t="t"/>
                <a:pathLst>
                  <a:path extrusionOk="0" h="307841" w="260451">
                    <a:moveTo>
                      <a:pt x="130996" y="307842"/>
                    </a:moveTo>
                    <a:cubicBezTo>
                      <a:pt x="129455" y="307842"/>
                      <a:pt x="127914" y="307842"/>
                      <a:pt x="124832" y="306301"/>
                    </a:cubicBezTo>
                    <a:lnTo>
                      <a:pt x="69351" y="277019"/>
                    </a:lnTo>
                    <a:cubicBezTo>
                      <a:pt x="53940" y="269313"/>
                      <a:pt x="41611" y="260066"/>
                      <a:pt x="32364" y="249279"/>
                    </a:cubicBezTo>
                    <a:cubicBezTo>
                      <a:pt x="10788" y="226162"/>
                      <a:pt x="0" y="195339"/>
                      <a:pt x="0" y="164516"/>
                    </a:cubicBezTo>
                    <a:lnTo>
                      <a:pt x="0" y="62801"/>
                    </a:lnTo>
                    <a:cubicBezTo>
                      <a:pt x="0" y="50472"/>
                      <a:pt x="7706" y="39684"/>
                      <a:pt x="18494" y="36602"/>
                    </a:cubicBezTo>
                    <a:lnTo>
                      <a:pt x="120208" y="1156"/>
                    </a:lnTo>
                    <a:cubicBezTo>
                      <a:pt x="126373" y="-385"/>
                      <a:pt x="132537" y="-385"/>
                      <a:pt x="138702" y="1156"/>
                    </a:cubicBezTo>
                    <a:lnTo>
                      <a:pt x="240417" y="35061"/>
                    </a:lnTo>
                    <a:cubicBezTo>
                      <a:pt x="252746" y="39684"/>
                      <a:pt x="260451" y="50472"/>
                      <a:pt x="260451" y="61260"/>
                    </a:cubicBezTo>
                    <a:lnTo>
                      <a:pt x="260451" y="162975"/>
                    </a:lnTo>
                    <a:cubicBezTo>
                      <a:pt x="260451" y="193798"/>
                      <a:pt x="249663" y="224620"/>
                      <a:pt x="228088" y="247737"/>
                    </a:cubicBezTo>
                    <a:cubicBezTo>
                      <a:pt x="218841" y="258525"/>
                      <a:pt x="206512" y="267772"/>
                      <a:pt x="191100" y="275478"/>
                    </a:cubicBezTo>
                    <a:lnTo>
                      <a:pt x="135620" y="304759"/>
                    </a:lnTo>
                    <a:cubicBezTo>
                      <a:pt x="134078" y="307842"/>
                      <a:pt x="132537" y="307842"/>
                      <a:pt x="130996" y="307842"/>
                    </a:cubicBezTo>
                  </a:path>
                </a:pathLst>
              </a:custGeom>
              <a:solidFill>
                <a:srgbClr val="FA2957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2" name="Google Shape;262;p46"/>
              <p:cNvSpPr/>
              <p:nvPr/>
            </p:nvSpPr>
            <p:spPr>
              <a:xfrm>
                <a:off x="5617298" y="4716023"/>
                <a:ext cx="356167" cy="420973"/>
              </a:xfrm>
              <a:custGeom>
                <a:rect b="b" l="l" r="r" t="t"/>
                <a:pathLst>
                  <a:path extrusionOk="0" h="307841" w="260451">
                    <a:moveTo>
                      <a:pt x="130996" y="307842"/>
                    </a:moveTo>
                    <a:cubicBezTo>
                      <a:pt x="129455" y="307842"/>
                      <a:pt x="127914" y="307842"/>
                      <a:pt x="124832" y="306301"/>
                    </a:cubicBezTo>
                    <a:lnTo>
                      <a:pt x="69351" y="277019"/>
                    </a:lnTo>
                    <a:cubicBezTo>
                      <a:pt x="53940" y="269313"/>
                      <a:pt x="41611" y="260066"/>
                      <a:pt x="32364" y="249279"/>
                    </a:cubicBezTo>
                    <a:cubicBezTo>
                      <a:pt x="10788" y="226162"/>
                      <a:pt x="0" y="195339"/>
                      <a:pt x="0" y="164516"/>
                    </a:cubicBezTo>
                    <a:lnTo>
                      <a:pt x="0" y="62801"/>
                    </a:lnTo>
                    <a:cubicBezTo>
                      <a:pt x="0" y="50472"/>
                      <a:pt x="7706" y="39684"/>
                      <a:pt x="18494" y="36602"/>
                    </a:cubicBezTo>
                    <a:lnTo>
                      <a:pt x="120208" y="1156"/>
                    </a:lnTo>
                    <a:cubicBezTo>
                      <a:pt x="124832" y="-385"/>
                      <a:pt x="132537" y="-385"/>
                      <a:pt x="138702" y="1156"/>
                    </a:cubicBezTo>
                    <a:lnTo>
                      <a:pt x="240417" y="35061"/>
                    </a:lnTo>
                    <a:cubicBezTo>
                      <a:pt x="252746" y="39684"/>
                      <a:pt x="260451" y="50472"/>
                      <a:pt x="260451" y="61260"/>
                    </a:cubicBezTo>
                    <a:lnTo>
                      <a:pt x="260451" y="162975"/>
                    </a:lnTo>
                    <a:cubicBezTo>
                      <a:pt x="260451" y="193798"/>
                      <a:pt x="249663" y="224620"/>
                      <a:pt x="228088" y="247737"/>
                    </a:cubicBezTo>
                    <a:cubicBezTo>
                      <a:pt x="218841" y="258525"/>
                      <a:pt x="206512" y="267772"/>
                      <a:pt x="191100" y="275478"/>
                    </a:cubicBezTo>
                    <a:lnTo>
                      <a:pt x="135620" y="304759"/>
                    </a:lnTo>
                    <a:cubicBezTo>
                      <a:pt x="134078" y="307842"/>
                      <a:pt x="132537" y="307842"/>
                      <a:pt x="130996" y="307842"/>
                    </a:cubicBezTo>
                  </a:path>
                </a:pathLst>
              </a:custGeom>
              <a:solidFill>
                <a:srgbClr val="5B28BC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3" name="Google Shape;263;p46"/>
              <p:cNvSpPr txBox="1"/>
              <p:nvPr/>
            </p:nvSpPr>
            <p:spPr>
              <a:xfrm>
                <a:off x="5268134" y="5359141"/>
                <a:ext cx="1137600" cy="18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fr" sz="900">
                    <a:solidFill>
                      <a:schemeClr val="dk1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Sécurité</a:t>
                </a:r>
                <a:endParaRPr sz="1100"/>
              </a:p>
            </p:txBody>
          </p:sp>
          <p:sp>
            <p:nvSpPr>
              <p:cNvPr id="264" name="Google Shape;264;p46"/>
              <p:cNvSpPr/>
              <p:nvPr/>
            </p:nvSpPr>
            <p:spPr>
              <a:xfrm>
                <a:off x="5722586" y="4716023"/>
                <a:ext cx="250793" cy="294524"/>
              </a:xfrm>
              <a:custGeom>
                <a:rect b="b" l="l" r="r" t="t"/>
                <a:pathLst>
                  <a:path extrusionOk="0" h="215374" w="183395">
                    <a:moveTo>
                      <a:pt x="43152" y="1156"/>
                    </a:moveTo>
                    <a:cubicBezTo>
                      <a:pt x="47776" y="-385"/>
                      <a:pt x="55481" y="-385"/>
                      <a:pt x="61646" y="1156"/>
                    </a:cubicBezTo>
                    <a:lnTo>
                      <a:pt x="163361" y="35061"/>
                    </a:lnTo>
                    <a:cubicBezTo>
                      <a:pt x="175690" y="39684"/>
                      <a:pt x="183395" y="50472"/>
                      <a:pt x="183395" y="61260"/>
                    </a:cubicBezTo>
                    <a:lnTo>
                      <a:pt x="183395" y="162975"/>
                    </a:lnTo>
                    <a:lnTo>
                      <a:pt x="178639" y="189587"/>
                    </a:lnTo>
                    <a:lnTo>
                      <a:pt x="135620" y="212291"/>
                    </a:lnTo>
                    <a:cubicBezTo>
                      <a:pt x="134078" y="215374"/>
                      <a:pt x="132537" y="215374"/>
                      <a:pt x="130996" y="215374"/>
                    </a:cubicBezTo>
                    <a:cubicBezTo>
                      <a:pt x="129455" y="215374"/>
                      <a:pt x="127914" y="215374"/>
                      <a:pt x="124832" y="213833"/>
                    </a:cubicBezTo>
                    <a:lnTo>
                      <a:pt x="69351" y="184551"/>
                    </a:lnTo>
                    <a:cubicBezTo>
                      <a:pt x="53940" y="176845"/>
                      <a:pt x="41611" y="167598"/>
                      <a:pt x="32364" y="156811"/>
                    </a:cubicBezTo>
                    <a:cubicBezTo>
                      <a:pt x="10788" y="133694"/>
                      <a:pt x="0" y="102871"/>
                      <a:pt x="0" y="72048"/>
                    </a:cubicBezTo>
                    <a:lnTo>
                      <a:pt x="0" y="16194"/>
                    </a:lnTo>
                    <a:close/>
                  </a:path>
                </a:pathLst>
              </a:custGeom>
              <a:solidFill>
                <a:srgbClr val="530143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5" name="Google Shape;265;p46"/>
              <p:cNvSpPr/>
              <p:nvPr/>
            </p:nvSpPr>
            <p:spPr>
              <a:xfrm>
                <a:off x="5719955" y="4862376"/>
                <a:ext cx="169653" cy="126976"/>
              </a:xfrm>
              <a:custGeom>
                <a:rect b="b" l="l" r="r" t="t"/>
                <a:pathLst>
                  <a:path extrusionOk="0" h="92853" w="124061">
                    <a:moveTo>
                      <a:pt x="120594" y="3468"/>
                    </a:moveTo>
                    <a:cubicBezTo>
                      <a:pt x="115970" y="-1156"/>
                      <a:pt x="108265" y="-1156"/>
                      <a:pt x="102100" y="3468"/>
                    </a:cubicBezTo>
                    <a:lnTo>
                      <a:pt x="45078" y="62031"/>
                    </a:lnTo>
                    <a:lnTo>
                      <a:pt x="21961" y="38914"/>
                    </a:lnTo>
                    <a:cubicBezTo>
                      <a:pt x="17338" y="34290"/>
                      <a:pt x="9632" y="34290"/>
                      <a:pt x="3468" y="38914"/>
                    </a:cubicBezTo>
                    <a:cubicBezTo>
                      <a:pt x="-1156" y="43537"/>
                      <a:pt x="-1156" y="52784"/>
                      <a:pt x="3468" y="57407"/>
                    </a:cubicBezTo>
                    <a:lnTo>
                      <a:pt x="35831" y="89771"/>
                    </a:lnTo>
                    <a:cubicBezTo>
                      <a:pt x="38914" y="91312"/>
                      <a:pt x="41996" y="92853"/>
                      <a:pt x="45078" y="92853"/>
                    </a:cubicBezTo>
                    <a:cubicBezTo>
                      <a:pt x="48160" y="92853"/>
                      <a:pt x="51243" y="91312"/>
                      <a:pt x="54325" y="89771"/>
                    </a:cubicBezTo>
                    <a:lnTo>
                      <a:pt x="120594" y="23502"/>
                    </a:lnTo>
                    <a:cubicBezTo>
                      <a:pt x="125217" y="17338"/>
                      <a:pt x="125217" y="9632"/>
                      <a:pt x="120594" y="346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266" name="Google Shape;266;p46"/>
          <p:cNvSpPr txBox="1"/>
          <p:nvPr/>
        </p:nvSpPr>
        <p:spPr>
          <a:xfrm>
            <a:off x="4939061" y="1014917"/>
            <a:ext cx="21675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+ de 60 Projets en 2022</a:t>
            </a:r>
            <a:endParaRPr sz="1100"/>
          </a:p>
        </p:txBody>
      </p:sp>
      <p:sp>
        <p:nvSpPr>
          <p:cNvPr id="267" name="Google Shape;267;p46"/>
          <p:cNvSpPr txBox="1"/>
          <p:nvPr/>
        </p:nvSpPr>
        <p:spPr>
          <a:xfrm>
            <a:off x="5745707" y="2865133"/>
            <a:ext cx="26805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Montserrat"/>
              <a:buNone/>
            </a:pPr>
            <a:r>
              <a:rPr b="1" lang="fr" sz="11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Nos partenariats technologiques </a:t>
            </a:r>
            <a:endParaRPr sz="1100"/>
          </a:p>
        </p:txBody>
      </p:sp>
      <p:sp>
        <p:nvSpPr>
          <p:cNvPr id="268" name="Google Shape;268;p46"/>
          <p:cNvSpPr/>
          <p:nvPr/>
        </p:nvSpPr>
        <p:spPr>
          <a:xfrm>
            <a:off x="5725229" y="3189070"/>
            <a:ext cx="2831100" cy="1381500"/>
          </a:xfrm>
          <a:prstGeom prst="roundRect">
            <a:avLst>
              <a:gd fmla="val 6039" name="adj"/>
            </a:avLst>
          </a:prstGeom>
          <a:gradFill>
            <a:gsLst>
              <a:gs pos="0">
                <a:srgbClr val="FEFEFE"/>
              </a:gs>
              <a:gs pos="100000">
                <a:srgbClr val="FBF9FD"/>
              </a:gs>
            </a:gsLst>
            <a:lin ang="1800004" scaled="0"/>
          </a:gradFill>
          <a:ln cap="flat" cmpd="sng" w="9525">
            <a:solidFill>
              <a:schemeClr val="accent1">
                <a:alpha val="149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9" name="Google Shape;269;p46"/>
          <p:cNvGrpSpPr/>
          <p:nvPr/>
        </p:nvGrpSpPr>
        <p:grpSpPr>
          <a:xfrm>
            <a:off x="6023543" y="3459582"/>
            <a:ext cx="2268481" cy="872648"/>
            <a:chOff x="9037743" y="4451132"/>
            <a:chExt cx="2249362" cy="865293"/>
          </a:xfrm>
        </p:grpSpPr>
        <p:pic>
          <p:nvPicPr>
            <p:cNvPr id="270" name="Google Shape;270;p4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9037743" y="5059837"/>
              <a:ext cx="428838" cy="2565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1" name="Google Shape;271;p46"/>
            <p:cNvPicPr preferRelativeResize="0"/>
            <p:nvPr/>
          </p:nvPicPr>
          <p:blipFill rotWithShape="1">
            <a:blip r:embed="rId5">
              <a:alphaModFix/>
            </a:blip>
            <a:srcRect b="18240" l="31416" r="31412" t="18247"/>
            <a:stretch/>
          </p:blipFill>
          <p:spPr>
            <a:xfrm>
              <a:off x="9736396" y="4451132"/>
              <a:ext cx="360075" cy="3836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2" name="Google Shape;272;p46"/>
            <p:cNvPicPr preferRelativeResize="0"/>
            <p:nvPr/>
          </p:nvPicPr>
          <p:blipFill rotWithShape="1">
            <a:blip r:embed="rId6">
              <a:alphaModFix/>
            </a:blip>
            <a:srcRect b="24698" l="32177" r="32177" t="0"/>
            <a:stretch/>
          </p:blipFill>
          <p:spPr>
            <a:xfrm>
              <a:off x="10346761" y="4453877"/>
              <a:ext cx="340923" cy="378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3" name="Google Shape;273;p46"/>
            <p:cNvPicPr preferRelativeResize="0"/>
            <p:nvPr/>
          </p:nvPicPr>
          <p:blipFill rotWithShape="1">
            <a:blip r:embed="rId7">
              <a:alphaModFix/>
            </a:blip>
            <a:srcRect b="0" l="10411" r="10411" t="0"/>
            <a:stretch/>
          </p:blipFill>
          <p:spPr>
            <a:xfrm>
              <a:off x="9082573" y="4485100"/>
              <a:ext cx="403534" cy="31566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4" name="Google Shape;274;p46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10937971" y="4473011"/>
              <a:ext cx="349134" cy="3398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46"/>
            <p:cNvPicPr preferRelativeResize="0"/>
            <p:nvPr/>
          </p:nvPicPr>
          <p:blipFill rotWithShape="1">
            <a:blip r:embed="rId9">
              <a:alphaModFix/>
            </a:blip>
            <a:srcRect b="0" l="0" r="0" t="0"/>
            <a:stretch/>
          </p:blipFill>
          <p:spPr>
            <a:xfrm>
              <a:off x="9791414" y="5031378"/>
              <a:ext cx="1478719" cy="28193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6" name="Google Shape;276;p46"/>
          <p:cNvSpPr/>
          <p:nvPr/>
        </p:nvSpPr>
        <p:spPr>
          <a:xfrm>
            <a:off x="4913300" y="1349675"/>
            <a:ext cx="2268600" cy="1186800"/>
          </a:xfrm>
          <a:prstGeom prst="roundRect">
            <a:avLst>
              <a:gd fmla="val 6989" name="adj"/>
            </a:avLst>
          </a:prstGeom>
          <a:gradFill>
            <a:gsLst>
              <a:gs pos="0">
                <a:srgbClr val="FEFEFE"/>
              </a:gs>
              <a:gs pos="100000">
                <a:srgbClr val="FBF9FD"/>
              </a:gs>
            </a:gsLst>
            <a:lin ang="1800004" scaled="0"/>
          </a:gradFill>
          <a:ln cap="flat" cmpd="sng" w="9525">
            <a:solidFill>
              <a:schemeClr val="accent1">
                <a:alpha val="149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7" name="Google Shape;277;p46"/>
          <p:cNvGrpSpPr/>
          <p:nvPr/>
        </p:nvGrpSpPr>
        <p:grpSpPr>
          <a:xfrm>
            <a:off x="5213810" y="1679593"/>
            <a:ext cx="1578942" cy="608802"/>
            <a:chOff x="7845396" y="1889837"/>
            <a:chExt cx="2069048" cy="797775"/>
          </a:xfrm>
        </p:grpSpPr>
        <p:pic>
          <p:nvPicPr>
            <p:cNvPr id="278" name="Google Shape;278;p46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9160438" y="1889837"/>
              <a:ext cx="746619" cy="2000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9" name="Google Shape;279;p46"/>
            <p:cNvPicPr preferRelativeResize="0"/>
            <p:nvPr/>
          </p:nvPicPr>
          <p:blipFill rotWithShape="1">
            <a:blip r:embed="rId11">
              <a:alphaModFix/>
            </a:blip>
            <a:srcRect b="36764" l="19894" r="20432" t="36507"/>
            <a:stretch/>
          </p:blipFill>
          <p:spPr>
            <a:xfrm>
              <a:off x="9072305" y="2420842"/>
              <a:ext cx="842139" cy="26677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0" name="Google Shape;280;p46"/>
            <p:cNvPicPr preferRelativeResize="0"/>
            <p:nvPr/>
          </p:nvPicPr>
          <p:blipFill rotWithShape="1">
            <a:blip r:embed="rId12">
              <a:alphaModFix/>
            </a:blip>
            <a:srcRect b="0" l="0" r="0" t="0"/>
            <a:stretch/>
          </p:blipFill>
          <p:spPr>
            <a:xfrm>
              <a:off x="7845396" y="1899179"/>
              <a:ext cx="739044" cy="14013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81" name="Google Shape;281;p46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2352459" y="1176019"/>
            <a:ext cx="1998132" cy="1693748"/>
          </a:xfrm>
          <a:prstGeom prst="rect">
            <a:avLst/>
          </a:prstGeom>
          <a:noFill/>
          <a:ln>
            <a:noFill/>
          </a:ln>
          <a:effectLst>
            <a:outerShdw blurRad="1054100" rotWithShape="0" algn="ctr">
              <a:srgbClr val="000000">
                <a:alpha val="33730"/>
              </a:srgbClr>
            </a:outerShdw>
          </a:effectLst>
        </p:spPr>
      </p:pic>
      <p:pic>
        <p:nvPicPr>
          <p:cNvPr id="282" name="Google Shape;282;p46"/>
          <p:cNvPicPr preferRelativeResize="0"/>
          <p:nvPr/>
        </p:nvPicPr>
        <p:blipFill rotWithShape="1">
          <a:blip r:embed="rId14">
            <a:alphaModFix/>
          </a:blip>
          <a:srcRect b="17775" l="0" r="0" t="15271"/>
          <a:stretch/>
        </p:blipFill>
        <p:spPr>
          <a:xfrm>
            <a:off x="5176791" y="2058211"/>
            <a:ext cx="690107" cy="23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47"/>
          <p:cNvPicPr preferRelativeResize="0"/>
          <p:nvPr/>
        </p:nvPicPr>
        <p:blipFill rotWithShape="1">
          <a:blip r:embed="rId4">
            <a:alphaModFix/>
          </a:blip>
          <a:srcRect b="0" l="33379" r="31373" t="0"/>
          <a:stretch/>
        </p:blipFill>
        <p:spPr>
          <a:xfrm rot="-5400000">
            <a:off x="-894223" y="909575"/>
            <a:ext cx="5112784" cy="3324339"/>
          </a:xfrm>
          <a:custGeom>
            <a:rect b="b" l="l" r="r" t="t"/>
            <a:pathLst>
              <a:path extrusionOk="0" h="4054072" w="6235103">
                <a:moveTo>
                  <a:pt x="6235103" y="0"/>
                </a:moveTo>
                <a:lnTo>
                  <a:pt x="6235103" y="4054072"/>
                </a:lnTo>
                <a:lnTo>
                  <a:pt x="0" y="4054072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88" name="Google Shape;288;p47"/>
          <p:cNvSpPr txBox="1"/>
          <p:nvPr/>
        </p:nvSpPr>
        <p:spPr>
          <a:xfrm>
            <a:off x="5382225" y="2204213"/>
            <a:ext cx="33297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54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L’équipe</a:t>
            </a:r>
            <a:endParaRPr sz="1100"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89" name="Google Shape;289;p47"/>
          <p:cNvCxnSpPr/>
          <p:nvPr/>
        </p:nvCxnSpPr>
        <p:spPr>
          <a:xfrm>
            <a:off x="5382228" y="3185932"/>
            <a:ext cx="3761700" cy="600"/>
          </a:xfrm>
          <a:prstGeom prst="curvedConnector3">
            <a:avLst>
              <a:gd fmla="val 50000" name="adj1"/>
            </a:avLst>
          </a:prstGeom>
          <a:noFill/>
          <a:ln cap="rnd" cmpd="sng" w="254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0" name="Google Shape;290;p47"/>
          <p:cNvSpPr/>
          <p:nvPr/>
        </p:nvSpPr>
        <p:spPr>
          <a:xfrm>
            <a:off x="248850" y="646500"/>
            <a:ext cx="2382600" cy="3684900"/>
          </a:xfrm>
          <a:prstGeom prst="roundRect">
            <a:avLst>
              <a:gd fmla="val 3700" name="adj"/>
            </a:avLst>
          </a:prstGeom>
          <a:gradFill>
            <a:gsLst>
              <a:gs pos="0">
                <a:srgbClr val="FEFEFE"/>
              </a:gs>
              <a:gs pos="100000">
                <a:srgbClr val="FBF9FD"/>
              </a:gs>
            </a:gsLst>
            <a:lin ang="1800004" scaled="0"/>
          </a:gradFill>
          <a:ln cap="flat" cmpd="sng" w="9525">
            <a:solidFill>
              <a:srgbClr val="E5DCF4">
                <a:alpha val="149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28588" rotWithShape="0" algn="bl" dir="6660000" dist="47625">
              <a:srgbClr val="999999">
                <a:alpha val="7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Google Shape;291;p47"/>
          <p:cNvSpPr txBox="1"/>
          <p:nvPr/>
        </p:nvSpPr>
        <p:spPr>
          <a:xfrm>
            <a:off x="249000" y="2288850"/>
            <a:ext cx="238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7236E2"/>
                </a:solidFill>
                <a:latin typeface="Montserrat"/>
                <a:ea typeface="Montserrat"/>
                <a:cs typeface="Montserrat"/>
                <a:sym typeface="Montserrat"/>
              </a:rPr>
              <a:t>Super PADOK</a:t>
            </a:r>
            <a:r>
              <a:rPr b="1" lang="fr">
                <a:solidFill>
                  <a:srgbClr val="7236E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>
              <a:solidFill>
                <a:srgbClr val="7236E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2" name="Google Shape;292;p47"/>
          <p:cNvSpPr txBox="1"/>
          <p:nvPr/>
        </p:nvSpPr>
        <p:spPr>
          <a:xfrm>
            <a:off x="249000" y="2905600"/>
            <a:ext cx="2382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SRE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Montserrat"/>
                <a:ea typeface="Montserrat"/>
                <a:cs typeface="Montserrat"/>
                <a:sym typeface="Montserrat"/>
              </a:rPr>
              <a:t>superp@padok.fr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3" name="Google Shape;293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18600" y="4275000"/>
            <a:ext cx="692627" cy="692627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47"/>
          <p:cNvSpPr/>
          <p:nvPr/>
        </p:nvSpPr>
        <p:spPr>
          <a:xfrm>
            <a:off x="2796025" y="646500"/>
            <a:ext cx="2382600" cy="3684900"/>
          </a:xfrm>
          <a:prstGeom prst="roundRect">
            <a:avLst>
              <a:gd fmla="val 3700" name="adj"/>
            </a:avLst>
          </a:prstGeom>
          <a:gradFill>
            <a:gsLst>
              <a:gs pos="0">
                <a:srgbClr val="FEFEFE"/>
              </a:gs>
              <a:gs pos="100000">
                <a:srgbClr val="FBF9FD"/>
              </a:gs>
            </a:gsLst>
            <a:lin ang="1800004" scaled="0"/>
          </a:gradFill>
          <a:ln cap="flat" cmpd="sng" w="9525">
            <a:solidFill>
              <a:srgbClr val="E5DCF4">
                <a:alpha val="149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128588" rotWithShape="0" algn="bl" dir="6660000" dist="47625">
              <a:srgbClr val="999999">
                <a:alpha val="700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47"/>
          <p:cNvSpPr txBox="1"/>
          <p:nvPr/>
        </p:nvSpPr>
        <p:spPr>
          <a:xfrm>
            <a:off x="2796175" y="2288850"/>
            <a:ext cx="238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solidFill>
                  <a:srgbClr val="7236E2"/>
                </a:solidFill>
                <a:latin typeface="Montserrat"/>
                <a:ea typeface="Montserrat"/>
                <a:cs typeface="Montserrat"/>
                <a:sym typeface="Montserrat"/>
              </a:rPr>
              <a:t>Super PADOK</a:t>
            </a:r>
            <a:endParaRPr b="1">
              <a:solidFill>
                <a:srgbClr val="7236E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6" name="Google Shape;296;p47"/>
          <p:cNvSpPr txBox="1"/>
          <p:nvPr/>
        </p:nvSpPr>
        <p:spPr>
          <a:xfrm>
            <a:off x="2796175" y="2905600"/>
            <a:ext cx="2382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SRE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superp</a:t>
            </a:r>
            <a:r>
              <a:rPr lang="fr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@padok.fr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8"/>
          <p:cNvSpPr txBox="1"/>
          <p:nvPr/>
        </p:nvSpPr>
        <p:spPr>
          <a:xfrm>
            <a:off x="834994" y="603500"/>
            <a:ext cx="4557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2700"/>
              <a:buFont typeface="Montserrat"/>
              <a:buNone/>
            </a:pPr>
            <a:r>
              <a:rPr b="1" i="0" lang="fr" sz="2700" u="none" cap="none" strike="noStrike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48"/>
          <p:cNvSpPr txBox="1"/>
          <p:nvPr/>
        </p:nvSpPr>
        <p:spPr>
          <a:xfrm>
            <a:off x="1348664" y="1705164"/>
            <a:ext cx="21030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Montserrat"/>
              <a:buNone/>
            </a:pPr>
            <a:r>
              <a:rPr b="1" lang="fr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Présentation de Padok et de l’équipe</a:t>
            </a:r>
            <a:endParaRPr sz="11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900"/>
              <a:buFont typeface="Montserrat"/>
              <a:buNone/>
            </a:pPr>
            <a:r>
              <a:t/>
            </a:r>
            <a:endParaRPr b="1" sz="900">
              <a:solidFill>
                <a:srgbClr val="16161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4" name="Google Shape;304;p48"/>
          <p:cNvSpPr/>
          <p:nvPr/>
        </p:nvSpPr>
        <p:spPr>
          <a:xfrm>
            <a:off x="1348664" y="1490077"/>
            <a:ext cx="247500" cy="166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3"/>
              </a:gs>
              <a:gs pos="100000">
                <a:srgbClr val="6B1DFD"/>
              </a:gs>
            </a:gsLst>
            <a:lin ang="2700006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Montserrat"/>
              <a:buNone/>
            </a:pPr>
            <a:r>
              <a:rPr b="1" i="0" lang="fr" sz="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48"/>
          <p:cNvSpPr txBox="1"/>
          <p:nvPr/>
        </p:nvSpPr>
        <p:spPr>
          <a:xfrm>
            <a:off x="1348665" y="2420990"/>
            <a:ext cx="23877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FB9CF"/>
              </a:buClr>
              <a:buSzPts val="900"/>
              <a:buFont typeface="Montserrat"/>
              <a:buNone/>
            </a:pPr>
            <a:r>
              <a:rPr b="1" lang="fr" sz="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Terraform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48"/>
          <p:cNvSpPr/>
          <p:nvPr/>
        </p:nvSpPr>
        <p:spPr>
          <a:xfrm>
            <a:off x="1348664" y="2209986"/>
            <a:ext cx="247500" cy="166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accent3"/>
              </a:gs>
              <a:gs pos="100000">
                <a:srgbClr val="6B1DFD"/>
              </a:gs>
            </a:gsLst>
            <a:lin ang="2700006" scaled="0"/>
          </a:gra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Montserrat"/>
              <a:buNone/>
            </a:pPr>
            <a:r>
              <a:rPr b="1" lang="fr" sz="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1"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7" name="Google Shape;307;p48"/>
          <p:cNvCxnSpPr/>
          <p:nvPr/>
        </p:nvCxnSpPr>
        <p:spPr>
          <a:xfrm>
            <a:off x="959685" y="1556470"/>
            <a:ext cx="0" cy="3607200"/>
          </a:xfrm>
          <a:prstGeom prst="straightConnector1">
            <a:avLst/>
          </a:prstGeom>
          <a:solidFill>
            <a:srgbClr val="FCFCFD"/>
          </a:solidFill>
          <a:ln cap="flat" cmpd="sng" w="31750">
            <a:solidFill>
              <a:srgbClr val="F2F2F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8" name="Google Shape;308;p48"/>
          <p:cNvCxnSpPr/>
          <p:nvPr/>
        </p:nvCxnSpPr>
        <p:spPr>
          <a:xfrm>
            <a:off x="959685" y="1508256"/>
            <a:ext cx="5100" cy="939000"/>
          </a:xfrm>
          <a:prstGeom prst="straightConnector1">
            <a:avLst/>
          </a:prstGeom>
          <a:solidFill>
            <a:srgbClr val="FCFCFD"/>
          </a:solidFill>
          <a:ln cap="rnd" cmpd="sng" w="317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9" name="Google Shape;309;p48"/>
          <p:cNvSpPr txBox="1"/>
          <p:nvPr/>
        </p:nvSpPr>
        <p:spPr>
          <a:xfrm>
            <a:off x="1348665" y="3107315"/>
            <a:ext cx="23877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FB9CF"/>
              </a:buClr>
              <a:buSzPts val="900"/>
              <a:buFont typeface="Montserrat"/>
              <a:buNone/>
            </a:pPr>
            <a:r>
              <a:rPr b="1" lang="fr" sz="900">
                <a:solidFill>
                  <a:srgbClr val="BFB9CF"/>
                </a:solidFill>
                <a:latin typeface="Montserrat"/>
                <a:ea typeface="Montserrat"/>
                <a:cs typeface="Montserrat"/>
                <a:sym typeface="Montserrat"/>
              </a:rPr>
              <a:t>On passe à la pratique!</a:t>
            </a:r>
            <a:endParaRPr sz="11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BFB9CF"/>
              </a:buClr>
              <a:buSzPts val="900"/>
              <a:buFont typeface="Montserrat"/>
              <a:buNone/>
            </a:pPr>
            <a:r>
              <a:t/>
            </a:r>
            <a:endParaRPr b="1" sz="900">
              <a:solidFill>
                <a:srgbClr val="BFB9C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p48"/>
          <p:cNvSpPr/>
          <p:nvPr/>
        </p:nvSpPr>
        <p:spPr>
          <a:xfrm>
            <a:off x="1348664" y="2896311"/>
            <a:ext cx="247500" cy="166200"/>
          </a:xfrm>
          <a:prstGeom prst="roundRect">
            <a:avLst>
              <a:gd fmla="val 50000" name="adj"/>
            </a:avLst>
          </a:prstGeom>
          <a:solidFill>
            <a:srgbClr val="CDC8D9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Font typeface="Montserrat"/>
              <a:buNone/>
            </a:pPr>
            <a:r>
              <a:rPr b="1" i="0" lang="fr" sz="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9"/>
          <p:cNvSpPr/>
          <p:nvPr/>
        </p:nvSpPr>
        <p:spPr>
          <a:xfrm>
            <a:off x="0" y="0"/>
            <a:ext cx="9144000" cy="5143500"/>
          </a:xfrm>
          <a:prstGeom prst="roundRect">
            <a:avLst>
              <a:gd fmla="val 0" name="adj"/>
            </a:avLst>
          </a:prstGeom>
          <a:gradFill>
            <a:gsLst>
              <a:gs pos="0">
                <a:srgbClr val="F9F7FC">
                  <a:alpha val="0"/>
                </a:srgbClr>
              </a:gs>
              <a:gs pos="55000">
                <a:srgbClr val="F9F7FC"/>
              </a:gs>
              <a:gs pos="100000">
                <a:srgbClr val="F9F7FC"/>
              </a:gs>
            </a:gsLst>
            <a:lin ang="300012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49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7" name="Google Shape;31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9"/>
          <p:cNvSpPr txBox="1"/>
          <p:nvPr/>
        </p:nvSpPr>
        <p:spPr>
          <a:xfrm>
            <a:off x="573930" y="333600"/>
            <a:ext cx="47496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2957"/>
              </a:buClr>
              <a:buSzPts val="800"/>
              <a:buFont typeface="Roboto Medium"/>
              <a:buNone/>
            </a:pPr>
            <a:r>
              <a:t/>
            </a:r>
            <a:endParaRPr sz="1100"/>
          </a:p>
        </p:txBody>
      </p:sp>
      <p:sp>
        <p:nvSpPr>
          <p:cNvPr id="319" name="Google Shape;319;p49"/>
          <p:cNvSpPr txBox="1"/>
          <p:nvPr/>
        </p:nvSpPr>
        <p:spPr>
          <a:xfrm>
            <a:off x="573922" y="500646"/>
            <a:ext cx="59340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t/>
            </a:r>
            <a:endParaRPr sz="1100"/>
          </a:p>
        </p:txBody>
      </p:sp>
      <p:sp>
        <p:nvSpPr>
          <p:cNvPr id="320" name="Google Shape;320;p49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1" name="Google Shape;321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3425" y="151325"/>
            <a:ext cx="3180984" cy="2954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9"/>
          <p:cNvSpPr txBox="1"/>
          <p:nvPr>
            <p:ph type="title"/>
          </p:nvPr>
        </p:nvSpPr>
        <p:spPr>
          <a:xfrm>
            <a:off x="474600" y="3176400"/>
            <a:ext cx="819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" sz="1500">
                <a:latin typeface="Montserrat"/>
                <a:ea typeface="Montserrat"/>
                <a:cs typeface="Montserrat"/>
                <a:sym typeface="Montserrat"/>
              </a:rPr>
              <a:t>Terraform est un </a:t>
            </a:r>
            <a:r>
              <a:rPr b="1" lang="fr" sz="1500">
                <a:latin typeface="Montserrat"/>
                <a:ea typeface="Montserrat"/>
                <a:cs typeface="Montserrat"/>
                <a:sym typeface="Montserrat"/>
              </a:rPr>
              <a:t>outil open source d’infrastructure as code</a:t>
            </a:r>
            <a:r>
              <a:rPr lang="fr" sz="1500">
                <a:latin typeface="Montserrat"/>
                <a:ea typeface="Montserrat"/>
                <a:cs typeface="Montserrat"/>
                <a:sym typeface="Montserrat"/>
              </a:rPr>
              <a:t> permettant de déployer, modifier et améliorer une infrastructure. 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" name="Google Shape;323;p49"/>
          <p:cNvSpPr txBox="1"/>
          <p:nvPr/>
        </p:nvSpPr>
        <p:spPr>
          <a:xfrm>
            <a:off x="573930" y="333600"/>
            <a:ext cx="4749600" cy="1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2957"/>
              </a:buClr>
              <a:buSzPts val="800"/>
              <a:buFont typeface="Roboto Medium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0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9" name="Google Shape;32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0"/>
          <p:cNvSpPr txBox="1"/>
          <p:nvPr/>
        </p:nvSpPr>
        <p:spPr>
          <a:xfrm>
            <a:off x="573922" y="500646"/>
            <a:ext cx="5934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La configuration</a:t>
            </a:r>
            <a:endParaRPr sz="1100"/>
          </a:p>
        </p:txBody>
      </p:sp>
      <p:sp>
        <p:nvSpPr>
          <p:cNvPr id="331" name="Google Shape;331;p50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50"/>
          <p:cNvSpPr txBox="1"/>
          <p:nvPr>
            <p:ph type="title"/>
          </p:nvPr>
        </p:nvSpPr>
        <p:spPr>
          <a:xfrm>
            <a:off x="573925" y="836250"/>
            <a:ext cx="3704400" cy="387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terraform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i="1" sz="1050">
              <a:solidFill>
                <a:srgbClr val="7F848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required_version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"= 1.1.9"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required_providers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aws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i="1"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source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"hashicorp/aws"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i="1"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version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"4.12.1"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}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provider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"aws"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region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"eu-west-3"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3" name="Google Shape;333;p50"/>
          <p:cNvSpPr txBox="1"/>
          <p:nvPr/>
        </p:nvSpPr>
        <p:spPr>
          <a:xfrm>
            <a:off x="6643975" y="26427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1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9" name="Google Shape;339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51"/>
          <p:cNvSpPr txBox="1"/>
          <p:nvPr/>
        </p:nvSpPr>
        <p:spPr>
          <a:xfrm>
            <a:off x="573922" y="500646"/>
            <a:ext cx="5934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Les ressources</a:t>
            </a:r>
            <a:endParaRPr sz="1100"/>
          </a:p>
        </p:txBody>
      </p:sp>
      <p:sp>
        <p:nvSpPr>
          <p:cNvPr id="341" name="Google Shape;341;p51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2" name="Google Shape;342;p51"/>
          <p:cNvSpPr txBox="1"/>
          <p:nvPr>
            <p:ph type="title"/>
          </p:nvPr>
        </p:nvSpPr>
        <p:spPr>
          <a:xfrm>
            <a:off x="573925" y="836250"/>
            <a:ext cx="7982700" cy="264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resource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"aws_route53_zone"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"this"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"dojo.padok.cloud."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050">
                <a:solidFill>
                  <a:srgbClr val="E5C07B"/>
                </a:solidFill>
                <a:latin typeface="Courier New"/>
                <a:ea typeface="Courier New"/>
                <a:cs typeface="Courier New"/>
                <a:sym typeface="Courier New"/>
              </a:rPr>
              <a:t>resource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"aws_route53_record"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"this"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{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zone_id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aws_route53_zone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this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zone_id</a:t>
            </a:r>
            <a:endParaRPr sz="1050">
              <a:solidFill>
                <a:srgbClr val="E06C7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"example.dojo.padok.school"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type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"CNAME"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ttl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"300"</a:t>
            </a:r>
            <a:endParaRPr sz="105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records </a:t>
            </a:r>
            <a:r>
              <a:rPr lang="fr" sz="105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fr" sz="105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fr" sz="105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"padok.fr"</a:t>
            </a: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sz="105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fr" sz="105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50">
              <a:solidFill>
                <a:srgbClr val="E5C07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2"/>
          <p:cNvSpPr/>
          <p:nvPr/>
        </p:nvSpPr>
        <p:spPr>
          <a:xfrm rot="5400000">
            <a:off x="3935620" y="-65505"/>
            <a:ext cx="1289177" cy="8651718"/>
          </a:xfrm>
          <a:custGeom>
            <a:rect b="b" l="l" r="r" t="t"/>
            <a:pathLst>
              <a:path extrusionOk="0" h="11535624" w="1718902">
                <a:moveTo>
                  <a:pt x="0" y="11448034"/>
                </a:moveTo>
                <a:lnTo>
                  <a:pt x="560668" y="6249695"/>
                </a:lnTo>
                <a:lnTo>
                  <a:pt x="560668" y="5285931"/>
                </a:lnTo>
                <a:lnTo>
                  <a:pt x="0" y="87592"/>
                </a:lnTo>
                <a:lnTo>
                  <a:pt x="22886" y="32332"/>
                </a:lnTo>
                <a:cubicBezTo>
                  <a:pt x="42864" y="12356"/>
                  <a:pt x="70463" y="0"/>
                  <a:pt x="100948" y="0"/>
                </a:cubicBezTo>
                <a:lnTo>
                  <a:pt x="560669" y="0"/>
                </a:lnTo>
                <a:lnTo>
                  <a:pt x="1356358" y="0"/>
                </a:lnTo>
                <a:lnTo>
                  <a:pt x="1640154" y="0"/>
                </a:lnTo>
                <a:cubicBezTo>
                  <a:pt x="1683645" y="0"/>
                  <a:pt x="1718902" y="35257"/>
                  <a:pt x="1718902" y="78748"/>
                </a:cubicBezTo>
                <a:lnTo>
                  <a:pt x="1718901" y="11456876"/>
                </a:lnTo>
                <a:cubicBezTo>
                  <a:pt x="1718901" y="11500367"/>
                  <a:pt x="1683644" y="11535624"/>
                  <a:pt x="1640153" y="11535624"/>
                </a:cubicBezTo>
                <a:lnTo>
                  <a:pt x="560668" y="11535624"/>
                </a:lnTo>
                <a:lnTo>
                  <a:pt x="560668" y="11535622"/>
                </a:lnTo>
                <a:lnTo>
                  <a:pt x="100948" y="11535622"/>
                </a:lnTo>
                <a:cubicBezTo>
                  <a:pt x="70463" y="11535622"/>
                  <a:pt x="42863" y="11523266"/>
                  <a:pt x="22886" y="11503289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6B1DFD"/>
              </a:gs>
            </a:gsLst>
            <a:lin ang="3000122" scaled="0"/>
          </a:gradFill>
          <a:ln cap="flat" cmpd="sng" w="9525">
            <a:solidFill>
              <a:srgbClr val="F2F2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8" name="Google Shape;348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00" y="398156"/>
            <a:ext cx="9144000" cy="723125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52"/>
          <p:cNvSpPr txBox="1"/>
          <p:nvPr/>
        </p:nvSpPr>
        <p:spPr>
          <a:xfrm>
            <a:off x="573922" y="500646"/>
            <a:ext cx="59340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8"/>
              </a:buClr>
              <a:buSzPts val="1500"/>
              <a:buFont typeface="Montserrat"/>
              <a:buNone/>
            </a:pPr>
            <a:r>
              <a:rPr b="1" lang="fr" sz="1500">
                <a:solidFill>
                  <a:srgbClr val="161618"/>
                </a:solidFill>
                <a:latin typeface="Montserrat"/>
                <a:ea typeface="Montserrat"/>
                <a:cs typeface="Montserrat"/>
                <a:sym typeface="Montserrat"/>
              </a:rPr>
              <a:t>Le state</a:t>
            </a:r>
            <a:endParaRPr sz="1100"/>
          </a:p>
        </p:txBody>
      </p:sp>
      <p:sp>
        <p:nvSpPr>
          <p:cNvPr id="350" name="Google Shape;350;p52"/>
          <p:cNvSpPr/>
          <p:nvPr/>
        </p:nvSpPr>
        <p:spPr>
          <a:xfrm rot="10800000">
            <a:off x="581210" y="-1071"/>
            <a:ext cx="27000" cy="114000"/>
          </a:xfrm>
          <a:prstGeom prst="round2SameRect">
            <a:avLst>
              <a:gd fmla="val 50000" name="adj1"/>
              <a:gd fmla="val 0" name="adj2"/>
            </a:avLst>
          </a:prstGeom>
          <a:solidFill>
            <a:srgbClr val="F8297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1" name="Google Shape;351;p52"/>
          <p:cNvSpPr txBox="1"/>
          <p:nvPr>
            <p:ph type="title"/>
          </p:nvPr>
        </p:nvSpPr>
        <p:spPr>
          <a:xfrm>
            <a:off x="573925" y="836250"/>
            <a:ext cx="7982700" cy="3827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"mode"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"managed"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"type"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"aws_route53_record"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"challenge"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"provider"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"provider[</a:t>
            </a:r>
            <a:r>
              <a:rPr lang="fr" sz="5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\"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registry.terraform.io/hashicorp/aws</a:t>
            </a:r>
            <a:r>
              <a:rPr lang="fr" sz="500">
                <a:solidFill>
                  <a:srgbClr val="56B6C2"/>
                </a:solidFill>
                <a:latin typeface="Courier New"/>
                <a:ea typeface="Courier New"/>
                <a:cs typeface="Courier New"/>
                <a:sym typeface="Courier New"/>
              </a:rPr>
              <a:t>\"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]"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"instances"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{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"schema_version"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"attributes"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{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"alias"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"allow_overwrite"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"failover_routing_policy"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"fqdn"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"_acme-challenge.mam2.sachab.1.aws.padok.school"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"geolocation_routing_policy"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"health_check_id"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"id"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"Z020533528313ZLZAR974__acme-challenge.example.dojo.padok.cloud_TXT"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"latency_routing_policy"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"multivalue_answer_routing_policy"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null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"name"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"_acme-challenge.mam2.sachab.1.aws.padok.school"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"records"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"h62uP8j08TOEbNzW7_a4Oh0n4hAMsLD5XFSZvV3z3Jk"</a:t>
            </a:r>
            <a:endParaRPr sz="50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],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"set_identifier"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"ttl"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D19A66"/>
                </a:solidFill>
                <a:latin typeface="Courier New"/>
                <a:ea typeface="Courier New"/>
                <a:cs typeface="Courier New"/>
                <a:sym typeface="Courier New"/>
              </a:rPr>
              <a:t>60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"type"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"TXT"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"weighted_routing_policy"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"zone_id"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"Z020533528313ZLZAR974"</a:t>
            </a:r>
            <a:endParaRPr sz="50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},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"sensitive_attributes"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[],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"private"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"eyJzY2hlbWFfdmVyc2lvbiI6IjIifQ=="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fr" sz="500">
                <a:solidFill>
                  <a:srgbClr val="E06C75"/>
                </a:solidFill>
                <a:latin typeface="Courier New"/>
                <a:ea typeface="Courier New"/>
                <a:cs typeface="Courier New"/>
                <a:sym typeface="Courier New"/>
              </a:rPr>
              <a:t>"dependencies"</a:t>
            </a: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: [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fr" sz="500">
                <a:solidFill>
                  <a:srgbClr val="98C379"/>
                </a:solidFill>
                <a:latin typeface="Courier New"/>
                <a:ea typeface="Courier New"/>
                <a:cs typeface="Courier New"/>
                <a:sym typeface="Courier New"/>
              </a:rPr>
              <a:t>"aws_route53_zone.subzone"</a:t>
            </a:r>
            <a:endParaRPr sz="500">
              <a:solidFill>
                <a:srgbClr val="98C37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  ]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 ]</a:t>
            </a:r>
            <a:endParaRPr sz="500">
              <a:solidFill>
                <a:srgbClr val="ABB2B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500">
                <a:solidFill>
                  <a:srgbClr val="ABB2BF"/>
                </a:solidFill>
                <a:latin typeface="Courier New"/>
                <a:ea typeface="Courier New"/>
                <a:cs typeface="Courier New"/>
                <a:sym typeface="Courier New"/>
              </a:rPr>
              <a:t>},</a:t>
            </a:r>
            <a:endParaRPr sz="500">
              <a:solidFill>
                <a:srgbClr val="E5C07B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41">
      <a:dk1>
        <a:srgbClr val="000000"/>
      </a:dk1>
      <a:lt1>
        <a:srgbClr val="FFFFFF"/>
      </a:lt1>
      <a:dk2>
        <a:srgbClr val="062B5B"/>
      </a:dk2>
      <a:lt2>
        <a:srgbClr val="00B288"/>
      </a:lt2>
      <a:accent1>
        <a:srgbClr val="0E1D28"/>
      </a:accent1>
      <a:accent2>
        <a:srgbClr val="062B5B"/>
      </a:accent2>
      <a:accent3>
        <a:srgbClr val="3A94E9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dok - 07.2022">
  <a:themeElements>
    <a:clrScheme name="Personnalisé 108">
      <a:dk1>
        <a:srgbClr val="161618"/>
      </a:dk1>
      <a:lt1>
        <a:srgbClr val="FFFFFF"/>
      </a:lt1>
      <a:dk2>
        <a:srgbClr val="44546A"/>
      </a:dk2>
      <a:lt2>
        <a:srgbClr val="EDEBF1"/>
      </a:lt2>
      <a:accent1>
        <a:srgbClr val="5B28BC"/>
      </a:accent1>
      <a:accent2>
        <a:srgbClr val="7236E2"/>
      </a:accent2>
      <a:accent3>
        <a:srgbClr val="E42F54"/>
      </a:accent3>
      <a:accent4>
        <a:srgbClr val="FA2957"/>
      </a:accent4>
      <a:accent5>
        <a:srgbClr val="691AFF"/>
      </a:accent5>
      <a:accent6>
        <a:srgbClr val="6D24F4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